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12192000"/>
  <p:notesSz cx="6858000" cy="9144000"/>
  <p:embeddedFontLst>
    <p:embeddedFont>
      <p:font typeface="Robot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3" roundtripDataSignature="AMtx7mh6rwdTSWqRhmKSWgRrd8moJsLF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EE57C3-56F8-4E64-854D-21B086C45A64}">
  <a:tblStyle styleId="{14EE57C3-56F8-4E64-854D-21B086C45A6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regular.fntdata"/><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VcrdiMs8v38hDMZHwU03WpZlvjmOVfL4V7qcz3d9r4/edit#" TargetMode="External"/><Relationship Id="rId3" Type="http://schemas.openxmlformats.org/officeDocument/2006/relationships/hyperlink" Target="https://www.youtube.com/watch?v=2gm45F4csOY" TargetMode="External"/><Relationship Id="rId4" Type="http://schemas.openxmlformats.org/officeDocument/2006/relationships/hyperlink" Target="https://tinyurl.com/uwg-hack-22"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bBNWcpRB2Y1Ey2o13IvzQzNRyUsMk4BNj-qMLg6WKKg/ed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5EHclfdnfy_gih_PTcuTE1p59UsmyTT-fZ30gcIRtG8/edit#gid=1003265375"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sa6US6v5f25XwGXASSK1LdWzidQnvIR97_I5ADMcITo/edi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TEAL _ open Slide 35 for display</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Implementation Plan: </a:t>
            </a:r>
            <a:r>
              <a:rPr lang="en-US" u="sng">
                <a:solidFill>
                  <a:schemeClr val="hlink"/>
                </a:solidFill>
                <a:hlinkClick r:id="rId2"/>
              </a:rPr>
              <a:t>https://docs.google.com/document/d/16VcrdiMs8v38hDMZHwU03WpZlvjmOVfL4V7qcz3d9r4/edit#</a:t>
            </a:r>
            <a:r>
              <a:rPr lang="en-US"/>
              <a:t> </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Start Room 101</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Login to Computer</a:t>
            </a:r>
            <a:endParaRPr/>
          </a:p>
          <a:p>
            <a:pPr indent="0" lvl="0" marL="457200" marR="0" rtl="0" algn="l">
              <a:lnSpc>
                <a:spcPct val="100000"/>
              </a:lnSpc>
              <a:spcBef>
                <a:spcPts val="0"/>
              </a:spcBef>
              <a:spcAft>
                <a:spcPts val="0"/>
              </a:spcAft>
              <a:buSzPts val="1400"/>
              <a:buNone/>
            </a:pPr>
            <a:r>
              <a:rPr i="1" lang="en-US"/>
              <a:t>[details]</a:t>
            </a:r>
            <a:endParaRPr i="1"/>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Open This Music: </a:t>
            </a:r>
            <a:r>
              <a:rPr lang="en-US" u="sng">
                <a:solidFill>
                  <a:schemeClr val="hlink"/>
                </a:solidFill>
                <a:hlinkClick r:id="rId3"/>
              </a:rPr>
              <a:t>https://www.youtube.com/watch?v=2gm45F4csOY</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Open This Slideshow: </a:t>
            </a:r>
            <a:r>
              <a:rPr lang="en-US" u="sng">
                <a:solidFill>
                  <a:schemeClr val="hlink"/>
                </a:solidFill>
                <a:hlinkClick r:id="rId4"/>
              </a:rPr>
              <a:t>https://tinyurl.com/uwg-hack-22</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rPr lang="en-US"/>
              <a:t>Welcome kids as they come in.  </a:t>
            </a:r>
            <a:endParaRPr/>
          </a:p>
          <a:p>
            <a:pPr indent="0" lvl="0" marL="0" marR="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1000"/>
              </a:spcBef>
              <a:spcAft>
                <a:spcPts val="0"/>
              </a:spcAft>
              <a:buSzPts val="1400"/>
              <a:buNone/>
            </a:pPr>
            <a:r>
              <a:rPr lang="en-US" sz="1100"/>
              <a:t>25 names or 5-minute BINGO -- </a:t>
            </a:r>
            <a:r>
              <a:rPr lang="en-US" sz="1100" u="sng">
                <a:solidFill>
                  <a:schemeClr val="hlink"/>
                </a:solidFill>
                <a:hlinkClick r:id="rId2"/>
              </a:rPr>
              <a:t>LINK</a:t>
            </a:r>
            <a:endParaRPr sz="1100"/>
          </a:p>
          <a:p>
            <a:pPr indent="-298450" lvl="0" marL="457200" rtl="0" algn="l">
              <a:lnSpc>
                <a:spcPct val="80000"/>
              </a:lnSpc>
              <a:spcBef>
                <a:spcPts val="1000"/>
              </a:spcBef>
              <a:spcAft>
                <a:spcPts val="0"/>
              </a:spcAft>
              <a:buSzPts val="1100"/>
              <a:buChar char="●"/>
            </a:pPr>
            <a:r>
              <a:rPr lang="en-US" sz="1100"/>
              <a:t>1 minute intro and passing out cards</a:t>
            </a:r>
            <a:endParaRPr sz="1100"/>
          </a:p>
          <a:p>
            <a:pPr indent="-298450" lvl="0" marL="457200" rtl="0" algn="l">
              <a:lnSpc>
                <a:spcPct val="80000"/>
              </a:lnSpc>
              <a:spcBef>
                <a:spcPts val="0"/>
              </a:spcBef>
              <a:spcAft>
                <a:spcPts val="0"/>
              </a:spcAft>
              <a:buSzPts val="1100"/>
              <a:buChar char="●"/>
            </a:pPr>
            <a:r>
              <a:rPr lang="en-US" sz="1100"/>
              <a:t>3-4 minutes BINGO meet n greet</a:t>
            </a:r>
            <a:endParaRPr sz="1100"/>
          </a:p>
          <a:p>
            <a:pPr indent="-298450" lvl="0" marL="457200" rtl="0" algn="l">
              <a:lnSpc>
                <a:spcPct val="80000"/>
              </a:lnSpc>
              <a:spcBef>
                <a:spcPts val="0"/>
              </a:spcBef>
              <a:spcAft>
                <a:spcPts val="0"/>
              </a:spcAft>
              <a:buSzPts val="1100"/>
              <a:buChar char="●"/>
            </a:pPr>
            <a:r>
              <a:rPr lang="en-US" sz="1100"/>
              <a:t>2 minutes BINGO wrap up</a:t>
            </a:r>
            <a:endParaRPr sz="1100"/>
          </a:p>
        </p:txBody>
      </p:sp>
      <p:sp>
        <p:nvSpPr>
          <p:cNvPr id="177" name="Google Shape;177;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3f692db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3f692dbf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23f692dbf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1100">
              <a:solidFill>
                <a:srgbClr val="222222"/>
              </a:solidFill>
              <a:latin typeface="Arial"/>
              <a:ea typeface="Arial"/>
              <a:cs typeface="Arial"/>
              <a:sym typeface="Arial"/>
            </a:endParaRPr>
          </a:p>
          <a:p>
            <a:pPr indent="0" lvl="0" marL="0" marR="0" rtl="0" algn="l">
              <a:lnSpc>
                <a:spcPct val="100000"/>
              </a:lnSpc>
              <a:spcBef>
                <a:spcPts val="0"/>
              </a:spcBef>
              <a:spcAft>
                <a:spcPts val="0"/>
              </a:spcAft>
              <a:buSzPts val="1400"/>
              <a:buNone/>
            </a:pPr>
            <a:r>
              <a:t/>
            </a:r>
            <a:endParaRPr/>
          </a:p>
        </p:txBody>
      </p:sp>
      <p:sp>
        <p:nvSpPr>
          <p:cNvPr id="194" name="Google Shape;1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34113a697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34113a697_1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1234113a697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1508b0e9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121508b0e94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1" name="Google Shape;211;g121508b0e94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4" name="Google Shape;224;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3f692dbf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3f692dbf8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23f692dbf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Show of hands → Familiarity with Scratch</a:t>
            </a:r>
            <a:endParaRPr/>
          </a:p>
        </p:txBody>
      </p:sp>
      <p:sp>
        <p:nvSpPr>
          <p:cNvPr id="243" name="Google Shape;24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4" name="Google Shape;254;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264" name="Google Shape;264;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99" name="Google Shape;99;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6" name="Google Shape;276;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8" name="Google Shape;288;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8" name="Google Shape;298;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3f692dbf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3f692dbf8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23f692dbf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316" name="Google Shape;316;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325" name="Google Shape;32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Selected mentors speak to the topic of team work in the software development setting. In 2022, it was members from the local tech firm Across Health Care who spoke to this.</a:t>
            </a:r>
            <a:endParaRPr b="0" i="0" sz="1200" u="none" cap="none" strike="noStrike">
              <a:solidFill>
                <a:schemeClr val="dk1"/>
              </a:solidFill>
              <a:latin typeface="Calibri"/>
              <a:ea typeface="Calibri"/>
              <a:cs typeface="Calibri"/>
              <a:sym typeface="Calibri"/>
            </a:endParaRPr>
          </a:p>
        </p:txBody>
      </p:sp>
      <p:sp>
        <p:nvSpPr>
          <p:cNvPr id="337" name="Google Shape;337;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3f692dbf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3f692dbf8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23f692dbf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6" name="Google Shape;366;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76" name="Google Shape;376;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We appreciate our </a:t>
            </a:r>
            <a:r>
              <a:rPr lang="en-US"/>
              <a:t>sponsors who</a:t>
            </a:r>
            <a:r>
              <a:rPr lang="en-US"/>
              <a:t> help make this day possible. </a:t>
            </a:r>
            <a:endParaRPr b="0" i="0" sz="1200" u="none" cap="none" strike="noStrike">
              <a:solidFill>
                <a:schemeClr val="dk1"/>
              </a:solidFill>
              <a:latin typeface="Calibri"/>
              <a:ea typeface="Calibri"/>
              <a:cs typeface="Calibri"/>
              <a:sym typeface="Calibri"/>
            </a:endParaRPr>
          </a:p>
        </p:txBody>
      </p:sp>
      <p:sp>
        <p:nvSpPr>
          <p:cNvPr id="109" name="Google Shape;10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86" name="Google Shape;386;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97" name="Google Shape;3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10" name="Google Shape;410;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Great attitude award</a:t>
            </a:r>
            <a:endParaRPr b="0" i="0" sz="1200" u="none" cap="none" strike="noStrike">
              <a:solidFill>
                <a:schemeClr val="dk1"/>
              </a:solidFill>
              <a:latin typeface="Calibri"/>
              <a:ea typeface="Calibri"/>
              <a:cs typeface="Calibri"/>
              <a:sym typeface="Calibri"/>
            </a:endParaRPr>
          </a:p>
        </p:txBody>
      </p:sp>
      <p:sp>
        <p:nvSpPr>
          <p:cNvPr id="421" name="Google Shape;421;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23c18dd6f6_13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123c18dd6f6_13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32" name="Google Shape;432;g123c18dd6f6_13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3f692dbf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3f692dbf8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123f692dbf8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450" name="Google Shape;450;p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461" name="Google Shape;461;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484" name="Google Shape;484;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505" name="Google Shape;505;p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f165574d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f165574d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Computer Science</a:t>
            </a:r>
            <a:endParaRPr/>
          </a:p>
          <a:p>
            <a:pPr indent="0" lvl="0" marL="0" rtl="0" algn="l">
              <a:spcBef>
                <a:spcPts val="0"/>
              </a:spcBef>
              <a:spcAft>
                <a:spcPts val="0"/>
              </a:spcAft>
              <a:buNone/>
            </a:pPr>
            <a:r>
              <a:rPr lang="en-US"/>
              <a:t>Biology</a:t>
            </a:r>
            <a:endParaRPr/>
          </a:p>
        </p:txBody>
      </p:sp>
      <p:sp>
        <p:nvSpPr>
          <p:cNvPr id="120" name="Google Shape;120;g11f165574d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516" name="Google Shape;516;p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3f695588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3f6955889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23f6955889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23abf6cfe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23abf6cfe0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23abf6cfe0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tinyurl.com/hack22submit</a:t>
            </a:r>
            <a:endParaRPr b="0" i="0" sz="1200" u="none" cap="none" strike="noStrike">
              <a:solidFill>
                <a:schemeClr val="dk1"/>
              </a:solidFill>
              <a:latin typeface="Calibri"/>
              <a:ea typeface="Calibri"/>
              <a:cs typeface="Calibri"/>
              <a:sym typeface="Calibri"/>
            </a:endParaRPr>
          </a:p>
        </p:txBody>
      </p:sp>
      <p:sp>
        <p:nvSpPr>
          <p:cNvPr id="543" name="Google Shape;543;p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4" name="Google Shape;554;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566" name="Google Shape;566;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6" name="Google Shape;576;p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Display this on the screen at the moment of Code Stop.  Give them verbal warnings of Code Stop around 30, 15, and 5 minutes before it occurs. </a:t>
            </a:r>
            <a:endParaRPr/>
          </a:p>
          <a:p>
            <a:pPr indent="0" lvl="0" marL="0" marR="0" rtl="0" algn="l">
              <a:lnSpc>
                <a:spcPct val="100000"/>
              </a:lnSpc>
              <a:spcBef>
                <a:spcPts val="0"/>
              </a:spcBef>
              <a:spcAft>
                <a:spcPts val="0"/>
              </a:spcAft>
              <a:buSzPts val="1400"/>
              <a:buNone/>
            </a:pPr>
            <a:r>
              <a:t/>
            </a:r>
            <a:endParaRPr/>
          </a:p>
        </p:txBody>
      </p:sp>
      <p:sp>
        <p:nvSpPr>
          <p:cNvPr id="584" name="Google Shape;584;p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23f6955889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23f6955889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23f6955889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3abf6cfe0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3abf6cfe0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123abf6cfe0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f165574d8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f165574d8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Educational Technology and Foundations</a:t>
            </a:r>
            <a:endParaRPr/>
          </a:p>
        </p:txBody>
      </p:sp>
      <p:sp>
        <p:nvSpPr>
          <p:cNvPr id="131" name="Google Shape;131;g11f165574d8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23f695588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23f695588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23f695588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In the Mid-Size Lecture Hall for ~60 where final presentations and awards take place, we assign seating.  We have this chart displayed on the PowerPoint, as well as sticky notes with cues on them on the side of each row (as depicted on the slide above). We put the Youth participants in the first 2 to 3 rows of the lecture hall.  Then, we seat the Advanced Track participants in the next 1-2 rows (these are not detailed in the Hackathon Design Case, but this is a simultaneous event that allows for Youth and Adults to see what each have worked on). The next row is reserved for Judges and Volunteers (such as Photographer and Time-keeper).  The remaining rows are for the public (“Family and Friends”).  Exactly how the seating is assigned depends on how many attendees are participating in each hackathon strand (i.e., Youth, Advanced), and we finalize this around the middle of the day of the event once we have this attendance information.</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rPr lang="en-US"/>
              <a:t>Hackathon Contacts - </a:t>
            </a:r>
            <a:r>
              <a:rPr lang="en-US" u="sng">
                <a:solidFill>
                  <a:schemeClr val="hlink"/>
                </a:solidFill>
                <a:hlinkClick r:id="rId2"/>
              </a:rPr>
              <a:t>https://docs.google.com/spreadsheets/d/15EHclfdnfy_gih_PTcuTE1p59UsmyTT-fZ30gcIRtG8/edit#gid=1003265375</a:t>
            </a:r>
            <a:r>
              <a:rPr lang="en-US"/>
              <a:t>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617" name="Google Shape;617;p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We remind the audience what the game plan is in terms of time.</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631" name="Google Shape;631;p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3c18dd6f6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123c18dd6f6_1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We introduce the judges for both the Youth Competition and the Advanced Competition.</a:t>
            </a:r>
            <a:r>
              <a:rPr lang="en-US"/>
              <a:t>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641" name="Google Shape;641;g123c18dd6f6_1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652" name="Google Shape;652;p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23f695588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23f6955889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123f695588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3c18dd6f6_13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123c18dd6f6_13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70" name="Google Shape;670;g123c18dd6f6_13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3c18dd6f6_1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123c18dd6f6_13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83" name="Google Shape;683;g123c18dd6f6_13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23c18dd6f6_13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123c18dd6f6_13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a:t>Great attitude award</a:t>
            </a:r>
            <a:endParaRPr b="0" i="0" sz="1200" u="none" cap="none" strike="noStrike">
              <a:solidFill>
                <a:schemeClr val="dk1"/>
              </a:solidFill>
              <a:latin typeface="Calibri"/>
              <a:ea typeface="Calibri"/>
              <a:cs typeface="Calibri"/>
              <a:sym typeface="Calibri"/>
            </a:endParaRPr>
          </a:p>
        </p:txBody>
      </p:sp>
      <p:sp>
        <p:nvSpPr>
          <p:cNvPr id="694" name="Google Shape;694;g123c18dd6f6_13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05" name="Google Shape;705;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f165574d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f165574d8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rPr lang="en-US"/>
              <a:t>Kristen</a:t>
            </a:r>
            <a:endParaRPr/>
          </a:p>
          <a:p>
            <a:pPr indent="0" lvl="0" marL="0" rtl="0" algn="l">
              <a:spcBef>
                <a:spcPts val="0"/>
              </a:spcBef>
              <a:spcAft>
                <a:spcPts val="0"/>
              </a:spcAft>
              <a:buNone/>
            </a:pPr>
            <a:r>
              <a:rPr lang="en-US"/>
              <a:t>Mary Ellen</a:t>
            </a:r>
            <a:endParaRPr/>
          </a:p>
        </p:txBody>
      </p:sp>
      <p:sp>
        <p:nvSpPr>
          <p:cNvPr id="140" name="Google Shape;140;g11f165574d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716" name="Google Shape;716;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3f695588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23f6955889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While the Advanced Participants present, a volunteer guides the Youth Judges to a nearby </a:t>
            </a:r>
            <a:r>
              <a:rPr lang="en-US"/>
              <a:t>conference</a:t>
            </a:r>
            <a:r>
              <a:rPr lang="en-US"/>
              <a:t> room to choose the winners.  </a:t>
            </a:r>
            <a:endParaRPr/>
          </a:p>
        </p:txBody>
      </p:sp>
      <p:sp>
        <p:nvSpPr>
          <p:cNvPr id="727" name="Google Shape;727;g123f695588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3f6955889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3f6955889_0_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23f6955889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23f6955889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23f6955889_0_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123f6955889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3dc905c2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gf3dc905c21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en-US"/>
              <a:t>Link to Feedback Form: </a:t>
            </a:r>
            <a:r>
              <a:rPr lang="en-US" u="sng">
                <a:solidFill>
                  <a:schemeClr val="hlink"/>
                </a:solidFill>
                <a:hlinkClick r:id="rId2"/>
              </a:rPr>
              <a:t>https://docs.google.com/document/d/1sa6US6v5f25XwGXASSK1LdWzidQnvIR97_I5ADMcITo/edit#</a:t>
            </a:r>
            <a:r>
              <a:rPr lang="en-US"/>
              <a:t>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750" name="Google Shape;750;gf3dc905c2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3b344d45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23b344d457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23b344d457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23b344d45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23b344d457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23b344d457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23c18dd6f6_1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23c18dd6f6_1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123c18dd6f6_1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3b344d45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3b344d45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123b344d45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23b344d45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23b344d457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23b344d45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f165574d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f165574d8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Snacks Galore</a:t>
            </a:r>
            <a:endParaRPr/>
          </a:p>
        </p:txBody>
      </p:sp>
      <p:sp>
        <p:nvSpPr>
          <p:cNvPr id="149" name="Google Shape;149;g11f165574d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3f695588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3f6955889_0_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23f6955889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3f695588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g123f6955889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814" name="Google Shape;814;g123f6955889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a:p>
            <a:pPr indent="0" lvl="0" marL="0" rtl="0" algn="l">
              <a:lnSpc>
                <a:spcPct val="100000"/>
              </a:lnSpc>
              <a:spcBef>
                <a:spcPts val="0"/>
              </a:spcBef>
              <a:spcAft>
                <a:spcPts val="0"/>
              </a:spcAft>
              <a:buClr>
                <a:schemeClr val="dk1"/>
              </a:buClr>
              <a:buSzPts val="1400"/>
              <a:buFont typeface="Arial"/>
              <a:buNone/>
            </a:pPr>
            <a:r>
              <a:t/>
            </a:r>
            <a:endParaRPr/>
          </a:p>
          <a:p>
            <a:pPr indent="0" lvl="0" marL="0" marR="0" rtl="0" algn="l">
              <a:lnSpc>
                <a:spcPct val="100000"/>
              </a:lnSpc>
              <a:spcBef>
                <a:spcPts val="0"/>
              </a:spcBef>
              <a:spcAft>
                <a:spcPts val="0"/>
              </a:spcAft>
              <a:buSzPts val="1400"/>
              <a:buNone/>
            </a:pPr>
            <a:r>
              <a:t/>
            </a:r>
            <a:endParaRPr/>
          </a:p>
        </p:txBody>
      </p:sp>
      <p:sp>
        <p:nvSpPr>
          <p:cNvPr id="824" name="Google Shape;824;p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23f695588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23f6955889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g123f695588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3abf6cfe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3abf6cfe0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23abf6cfe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167" name="Google Shape;167;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47"/>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17" name="Google Shape;17;p47"/>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4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4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74" name="Google Shape;74;p56"/>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5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5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7"/>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80" name="Google Shape;80;p57"/>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5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5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8"/>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noAutofit/>
          </a:bodyPr>
          <a:lstStyle>
            <a:lvl1pPr lvl="0" marR="0" algn="ctr">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3" name="Google Shape;23;p48"/>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noAutofit/>
          </a:bodyPr>
          <a:lstStyle>
            <a:lvl1pPr lvl="0" marR="0" algn="ctr">
              <a:lnSpc>
                <a:spcPct val="90000"/>
              </a:lnSpc>
              <a:spcBef>
                <a:spcPts val="1000"/>
              </a:spcBef>
              <a:spcAft>
                <a:spcPts val="0"/>
              </a:spcAft>
              <a:buClr>
                <a:schemeClr val="dk1"/>
              </a:buClr>
              <a:buSzPts val="2800"/>
              <a:buFont typeface="Arial"/>
              <a:buNone/>
              <a:defRPr b="0" i="0" sz="2400" u="none" cap="none" strike="noStrike">
                <a:solidFill>
                  <a:schemeClr val="dk1"/>
                </a:solidFill>
                <a:latin typeface="Calibri"/>
                <a:ea typeface="Calibri"/>
                <a:cs typeface="Calibri"/>
                <a:sym typeface="Calibri"/>
              </a:defRPr>
            </a:lvl1pPr>
            <a:lvl2pPr lvl="1" marR="0" algn="ctr">
              <a:lnSpc>
                <a:spcPct val="90000"/>
              </a:lnSpc>
              <a:spcBef>
                <a:spcPts val="500"/>
              </a:spcBef>
              <a:spcAft>
                <a:spcPts val="0"/>
              </a:spcAft>
              <a:buClr>
                <a:schemeClr val="dk1"/>
              </a:buClr>
              <a:buSzPts val="2400"/>
              <a:buFont typeface="Arial"/>
              <a:buNone/>
              <a:defRPr b="0" i="0" sz="2000" u="none" cap="none" strike="noStrike">
                <a:solidFill>
                  <a:schemeClr val="dk1"/>
                </a:solidFill>
                <a:latin typeface="Calibri"/>
                <a:ea typeface="Calibri"/>
                <a:cs typeface="Calibri"/>
                <a:sym typeface="Calibri"/>
              </a:defRPr>
            </a:lvl2pPr>
            <a:lvl3pPr lvl="2" marR="0" algn="ctr">
              <a:lnSpc>
                <a:spcPct val="90000"/>
              </a:lnSpc>
              <a:spcBef>
                <a:spcPts val="500"/>
              </a:spcBef>
              <a:spcAft>
                <a:spcPts val="0"/>
              </a:spcAft>
              <a:buClr>
                <a:schemeClr val="dk1"/>
              </a:buClr>
              <a:buSzPts val="2000"/>
              <a:buFont typeface="Arial"/>
              <a:buNone/>
              <a:defRPr b="0" i="0" sz="1800" u="none" cap="none" strike="noStrike">
                <a:solidFill>
                  <a:schemeClr val="dk1"/>
                </a:solidFill>
                <a:latin typeface="Calibri"/>
                <a:ea typeface="Calibri"/>
                <a:cs typeface="Calibri"/>
                <a:sym typeface="Calibri"/>
              </a:defRPr>
            </a:lvl3pPr>
            <a:lvl4pPr lvl="3"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4pPr>
            <a:lvl5pPr lvl="4"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5pPr>
            <a:lvl6pPr lvl="5"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6pPr>
            <a:lvl7pPr lvl="6"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7pPr>
            <a:lvl8pPr lvl="7"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8pPr>
            <a:lvl9pPr lvl="8" marR="0" algn="ctr">
              <a:lnSpc>
                <a:spcPct val="90000"/>
              </a:lnSpc>
              <a:spcBef>
                <a:spcPts val="500"/>
              </a:spcBef>
              <a:spcAft>
                <a:spcPts val="0"/>
              </a:spcAft>
              <a:buClr>
                <a:schemeClr val="dk1"/>
              </a:buClr>
              <a:buSzPts val="1800"/>
              <a:buFont typeface="Arial"/>
              <a:buNone/>
              <a:defRPr b="0" i="0" sz="1600" u="none" cap="none" strike="noStrike">
                <a:solidFill>
                  <a:schemeClr val="dk1"/>
                </a:solidFill>
                <a:latin typeface="Calibri"/>
                <a:ea typeface="Calibri"/>
                <a:cs typeface="Calibri"/>
                <a:sym typeface="Calibri"/>
              </a:defRPr>
            </a:lvl9pPr>
          </a:lstStyle>
          <a:p/>
        </p:txBody>
      </p:sp>
      <p:sp>
        <p:nvSpPr>
          <p:cNvPr id="24" name="Google Shape;24;p4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9"/>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60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29" name="Google Shape;29;p49"/>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rgbClr val="888888"/>
              </a:buClr>
              <a:buSzPts val="28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500"/>
              </a:spcBef>
              <a:spcAft>
                <a:spcPts val="0"/>
              </a:spcAft>
              <a:buClr>
                <a:srgbClr val="888888"/>
              </a:buClr>
              <a:buSzPts val="24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500"/>
              </a:spcBef>
              <a:spcAft>
                <a:spcPts val="0"/>
              </a:spcAft>
              <a:buClr>
                <a:srgbClr val="888888"/>
              </a:buClr>
              <a:buSzPts val="20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500"/>
              </a:spcBef>
              <a:spcAft>
                <a:spcPts val="0"/>
              </a:spcAft>
              <a:buClr>
                <a:srgbClr val="888888"/>
              </a:buClr>
              <a:buSzPts val="18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35" name="Google Shape;35;p50"/>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0"/>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0"/>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1"/>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42" name="Google Shape;42;p51"/>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1"/>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1"/>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800"/>
              <a:buFont typeface="Arial"/>
              <a:buNone/>
              <a:defRPr b="1" i="0" sz="24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400"/>
              <a:buFont typeface="Arial"/>
              <a:buNone/>
              <a:defRPr b="1" i="0" sz="20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2000"/>
              <a:buFont typeface="Arial"/>
              <a:buNone/>
              <a:defRPr b="1" i="0" sz="18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8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51"/>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noAutofit/>
          </a:bodyPr>
          <a:lstStyle>
            <a:lvl1pPr indent="-406400" lvl="0" marL="457200" marR="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51"/>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51" name="Google Shape;51;p5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3"/>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5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4"/>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0" name="Google Shape;60;p54"/>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noAutofit/>
          </a:bodyPr>
          <a:lstStyle>
            <a:lvl1pPr indent="-431800" lvl="0" marL="457200" marR="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54"/>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54"/>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54"/>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noAutofit/>
          </a:bodyPr>
          <a:lstStyle>
            <a:lvl1pPr lvl="0" marR="0" algn="l">
              <a:lnSpc>
                <a:spcPct val="90000"/>
              </a:lnSpc>
              <a:spcBef>
                <a:spcPts val="0"/>
              </a:spcBef>
              <a:spcAft>
                <a:spcPts val="0"/>
              </a:spcAft>
              <a:buClr>
                <a:schemeClr val="dk1"/>
              </a:buClr>
              <a:buSzPts val="1400"/>
              <a:buFont typeface="Calibri"/>
              <a:buNone/>
              <a:defRPr b="0" i="0" sz="32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sp>
        <p:nvSpPr>
          <p:cNvPr id="67" name="Google Shape;67;p55"/>
          <p:cNvSpPr/>
          <p:nvPr>
            <p:ph idx="2" type="pic"/>
          </p:nvPr>
        </p:nvSpPr>
        <p:spPr>
          <a:xfrm>
            <a:off x="5183188" y="987425"/>
            <a:ext cx="6172200" cy="4873625"/>
          </a:xfrm>
          <a:prstGeom prst="rect">
            <a:avLst/>
          </a:prstGeom>
          <a:noFill/>
          <a:ln>
            <a:noFill/>
          </a:ln>
        </p:spPr>
      </p:sp>
      <p:sp>
        <p:nvSpPr>
          <p:cNvPr id="68" name="Google Shape;68;p55"/>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noAutofit/>
          </a:bodyPr>
          <a:lstStyle>
            <a:lvl1pPr indent="-228600" lvl="0" marL="457200" marR="0" algn="l">
              <a:lnSpc>
                <a:spcPct val="90000"/>
              </a:lnSpc>
              <a:spcBef>
                <a:spcPts val="1000"/>
              </a:spcBef>
              <a:spcAft>
                <a:spcPts val="0"/>
              </a:spcAft>
              <a:buClr>
                <a:schemeClr val="dk1"/>
              </a:buClr>
              <a:buSzPts val="2800"/>
              <a:buFont typeface="Arial"/>
              <a:buNone/>
              <a:defRPr b="0" i="0" sz="1600" u="none" cap="none" strike="noStrike">
                <a:solidFill>
                  <a:schemeClr val="dk1"/>
                </a:solidFill>
                <a:latin typeface="Calibri"/>
                <a:ea typeface="Calibri"/>
                <a:cs typeface="Calibri"/>
                <a:sym typeface="Calibri"/>
              </a:defRPr>
            </a:lvl1pPr>
            <a:lvl2pPr indent="-228600" lvl="1" marL="914400" marR="0" algn="l">
              <a:lnSpc>
                <a:spcPct val="90000"/>
              </a:lnSpc>
              <a:spcBef>
                <a:spcPts val="500"/>
              </a:spcBef>
              <a:spcAft>
                <a:spcPts val="0"/>
              </a:spcAft>
              <a:buClr>
                <a:schemeClr val="dk1"/>
              </a:buClr>
              <a:buSzPts val="2400"/>
              <a:buFont typeface="Arial"/>
              <a:buNone/>
              <a:defRPr b="0" i="0" sz="1400" u="none" cap="none" strike="noStrike">
                <a:solidFill>
                  <a:schemeClr val="dk1"/>
                </a:solidFill>
                <a:latin typeface="Calibri"/>
                <a:ea typeface="Calibri"/>
                <a:cs typeface="Calibri"/>
                <a:sym typeface="Calibri"/>
              </a:defRPr>
            </a:lvl2pPr>
            <a:lvl3pPr indent="-228600" lvl="2" marL="1371600" marR="0" algn="l">
              <a:lnSpc>
                <a:spcPct val="90000"/>
              </a:lnSpc>
              <a:spcBef>
                <a:spcPts val="500"/>
              </a:spcBef>
              <a:spcAft>
                <a:spcPts val="0"/>
              </a:spcAft>
              <a:buClr>
                <a:schemeClr val="dk1"/>
              </a:buClr>
              <a:buSzPts val="2000"/>
              <a:buFont typeface="Arial"/>
              <a:buNone/>
              <a:defRPr b="0" i="0" sz="1200" u="none" cap="none" strike="noStrike">
                <a:solidFill>
                  <a:schemeClr val="dk1"/>
                </a:solidFill>
                <a:latin typeface="Calibri"/>
                <a:ea typeface="Calibri"/>
                <a:cs typeface="Calibri"/>
                <a:sym typeface="Calibri"/>
              </a:defRPr>
            </a:lvl3pPr>
            <a:lvl4pPr indent="-228600" lvl="3" marL="18288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4pPr>
            <a:lvl5pPr indent="-228600" lvl="4" marL="22860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5pPr>
            <a:lvl6pPr indent="-228600" lvl="5" marL="27432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6pPr>
            <a:lvl7pPr indent="-228600" lvl="6" marL="32004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7pPr>
            <a:lvl8pPr indent="-228600" lvl="7" marL="36576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8pPr>
            <a:lvl9pPr indent="-228600" lvl="8" marL="4114800" marR="0" algn="l">
              <a:lnSpc>
                <a:spcPct val="90000"/>
              </a:lnSpc>
              <a:spcBef>
                <a:spcPts val="500"/>
              </a:spcBef>
              <a:spcAft>
                <a:spcPts val="0"/>
              </a:spcAft>
              <a:buClr>
                <a:schemeClr val="dk1"/>
              </a:buClr>
              <a:buSzPts val="18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5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55"/>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6"/>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6"/>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21.png"/><Relationship Id="rId5" Type="http://schemas.openxmlformats.org/officeDocument/2006/relationships/image" Target="../media/image32.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6.png"/><Relationship Id="rId6"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hyperlink" Target="https://scratch.mit.ed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9.jpg"/><Relationship Id="rId6"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3.png"/><Relationship Id="rId6"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7.jp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23.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22.jpg"/><Relationship Id="rId6" Type="http://schemas.openxmlformats.org/officeDocument/2006/relationships/image" Target="../media/image27.jpg"/><Relationship Id="rId7"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jpg"/><Relationship Id="rId4"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jpg"/><Relationship Id="rId4" Type="http://schemas.openxmlformats.org/officeDocument/2006/relationships/image" Target="../media/image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hyperlink" Target="https://docs.google.com/forms/d/e/1FAIpQLScYaORmtwo30392f05KHq3pgH4jVOrjymZp_W_QDuTnYuYQOQ/viewform" TargetMode="External"/><Relationship Id="rId6" Type="http://schemas.openxmlformats.org/officeDocument/2006/relationships/hyperlink" Target="https://docs.google.com/forms/d/e/1FAIpQLScYaORmtwo30392f05KHq3pgH4jVOrjymZp_W_QDuTnYuYQOQ/viewform" TargetMode="External"/><Relationship Id="rId7" Type="http://schemas.openxmlformats.org/officeDocument/2006/relationships/hyperlink" Target="https://docs.google.com/forms/d/e/1FAIpQLScYaORmtwo30392f05KHq3pgH4jVOrjymZp_W_QDuTnYuYQOQ/viewfor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scratch.mit.edu/projects/57254582/" TargetMode="External"/><Relationship Id="rId4" Type="http://schemas.openxmlformats.org/officeDocument/2006/relationships/hyperlink" Target="https://docs.google.com/document/d/1IIjsj9FdQjwVkwNK48T8DCxt99-yXB87cmhZL8Z92r0/edit?usp=sharing_eil&amp;ts=5e35c15f" TargetMode="External"/><Relationship Id="rId5" Type="http://schemas.openxmlformats.org/officeDocument/2006/relationships/image" Target="../media/image33.png"/><Relationship Id="rId6"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jpg"/><Relationship Id="rId4" Type="http://schemas.openxmlformats.org/officeDocument/2006/relationships/image" Target="../media/image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jpg"/><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jpg"/><Relationship Id="rId4" Type="http://schemas.openxmlformats.org/officeDocument/2006/relationships/image" Target="../media/image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hyperlink" Target="https://create.kahoot.it/details/fun-trivia-for-kids/070b6e72-14ad-4a13-9e02-7a3811fc84e8" TargetMode="External"/><Relationship Id="rId6" Type="http://schemas.openxmlformats.org/officeDocument/2006/relationships/hyperlink" Target="https://create.kahoot.it/details/presidents-day-trivia-7th/74f27696-3016-48b0-ad92-b0c412f159be" TargetMode="External"/><Relationship Id="rId7" Type="http://schemas.openxmlformats.org/officeDocument/2006/relationships/hyperlink" Target="https://create.kahoot.it/details/trivia/ea873d9e-2773-451d-b03c-5122b1978085" TargetMode="External"/><Relationship Id="rId8" Type="http://schemas.openxmlformats.org/officeDocument/2006/relationships/hyperlink" Target="https://create.kahoot.it/details/baby-animals/8da6013f-1283-4b75-b501-8867f906ef5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jpg"/><Relationship Id="rId4" Type="http://schemas.openxmlformats.org/officeDocument/2006/relationships/image" Target="../media/image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22.jpg"/><Relationship Id="rId6" Type="http://schemas.openxmlformats.org/officeDocument/2006/relationships/image" Target="../media/image27.jpg"/><Relationship Id="rId7" Type="http://schemas.openxmlformats.org/officeDocument/2006/relationships/image" Target="../media/image3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hyperlink" Target="https://create.kahoot.it/details/fun-trivia-for-kids/070b6e72-14ad-4a13-9e02-7a3811fc84e8" TargetMode="External"/><Relationship Id="rId6" Type="http://schemas.openxmlformats.org/officeDocument/2006/relationships/hyperlink" Target="https://create.kahoot.it/details/presidents-day-trivia-7th/74f27696-3016-48b0-ad92-b0c412f159be" TargetMode="External"/><Relationship Id="rId7" Type="http://schemas.openxmlformats.org/officeDocument/2006/relationships/hyperlink" Target="https://create.kahoot.it/details/trivia/ea873d9e-2773-451d-b03c-5122b1978085" TargetMode="External"/><Relationship Id="rId8" Type="http://schemas.openxmlformats.org/officeDocument/2006/relationships/hyperlink" Target="https://create.kahoot.it/details/baby-animals/8da6013f-1283-4b75-b501-8867f906ef5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jpg"/><Relationship Id="rId4" Type="http://schemas.openxmlformats.org/officeDocument/2006/relationships/image" Target="../media/image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2.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6.jp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jpg"/><Relationship Id="rId4" Type="http://schemas.openxmlformats.org/officeDocument/2006/relationships/image" Target="../media/image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jpg"/><Relationship Id="rId4" Type="http://schemas.openxmlformats.org/officeDocument/2006/relationships/image" Target="../media/image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title"/>
          </p:nvPr>
        </p:nvSpPr>
        <p:spPr>
          <a:xfrm>
            <a:off x="838200" y="1440200"/>
            <a:ext cx="10515600" cy="2808300"/>
          </a:xfrm>
          <a:prstGeom prst="rect">
            <a:avLst/>
          </a:prstGeom>
          <a:noFill/>
          <a:ln>
            <a:noFill/>
          </a:ln>
        </p:spPr>
        <p:txBody>
          <a:bodyPr anchorCtr="0" anchor="ctr" bIns="45700" lIns="91425" spcFirstLastPara="1" rIns="91425" wrap="square" tIns="45700">
            <a:noAutofit/>
          </a:bodyPr>
          <a:lstStyle/>
          <a:p>
            <a:pPr indent="0" lvl="0" marL="0" marR="0" rtl="0" algn="ctr">
              <a:lnSpc>
                <a:spcPct val="130000"/>
              </a:lnSpc>
              <a:spcBef>
                <a:spcPts val="0"/>
              </a:spcBef>
              <a:spcAft>
                <a:spcPts val="0"/>
              </a:spcAft>
              <a:buClr>
                <a:schemeClr val="dk1"/>
              </a:buClr>
              <a:buSzPts val="1400"/>
              <a:buFont typeface="Calibri"/>
              <a:buNone/>
            </a:pPr>
            <a:r>
              <a:rPr b="1" i="0" lang="en-US" sz="7200" u="none" cap="none" strike="noStrike">
                <a:solidFill>
                  <a:schemeClr val="dk1"/>
                </a:solidFill>
                <a:latin typeface="Calibri"/>
                <a:ea typeface="Calibri"/>
                <a:cs typeface="Calibri"/>
                <a:sym typeface="Calibri"/>
              </a:rPr>
              <a:t>Hackathon 2022</a:t>
            </a:r>
            <a:br>
              <a:rPr b="0" i="0" lang="en-US" sz="6000" u="none" cap="none" strike="noStrike">
                <a:solidFill>
                  <a:schemeClr val="dk1"/>
                </a:solidFill>
                <a:latin typeface="Calibri"/>
                <a:ea typeface="Calibri"/>
                <a:cs typeface="Calibri"/>
                <a:sym typeface="Calibri"/>
              </a:rPr>
            </a:br>
            <a:r>
              <a:rPr b="0" i="1" lang="en-US" sz="6000" u="none" cap="none" strike="noStrike">
                <a:solidFill>
                  <a:schemeClr val="dk1"/>
                </a:solidFill>
                <a:latin typeface="Calibri"/>
                <a:ea typeface="Calibri"/>
                <a:cs typeface="Calibri"/>
                <a:sym typeface="Calibri"/>
              </a:rPr>
              <a:t>Coding for a Better Community</a:t>
            </a:r>
            <a:r>
              <a:rPr b="0" i="0" lang="en-US" sz="6000" u="none" cap="none" strike="noStrike">
                <a:solidFill>
                  <a:schemeClr val="dk1"/>
                </a:solidFill>
                <a:latin typeface="Calibri"/>
                <a:ea typeface="Calibri"/>
                <a:cs typeface="Calibri"/>
                <a:sym typeface="Calibri"/>
              </a:rPr>
              <a:t> </a:t>
            </a:r>
            <a:endParaRPr b="0" i="0" sz="6000" u="none" cap="none" strike="noStrike">
              <a:solidFill>
                <a:schemeClr val="dk1"/>
              </a:solidFill>
              <a:latin typeface="Calibri"/>
              <a:ea typeface="Calibri"/>
              <a:cs typeface="Calibri"/>
              <a:sym typeface="Calibri"/>
            </a:endParaRPr>
          </a:p>
        </p:txBody>
      </p:sp>
      <p:pic>
        <p:nvPicPr>
          <p:cNvPr id="90" name="Google Shape;90;p1"/>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6099048" y="1391"/>
            <a:ext cx="6099048" cy="1261201"/>
          </a:xfrm>
          <a:prstGeom prst="rect">
            <a:avLst/>
          </a:prstGeom>
          <a:noFill/>
          <a:ln>
            <a:noFill/>
          </a:ln>
        </p:spPr>
      </p:pic>
      <p:sp>
        <p:nvSpPr>
          <p:cNvPr id="92" name="Google Shape;92;p1"/>
          <p:cNvSpPr txBox="1"/>
          <p:nvPr/>
        </p:nvSpPr>
        <p:spPr>
          <a:xfrm>
            <a:off x="3038094" y="4818959"/>
            <a:ext cx="5902452" cy="705082"/>
          </a:xfrm>
          <a:prstGeom prst="rect">
            <a:avLst/>
          </a:prstGeom>
          <a:solidFill>
            <a:srgbClr val="D9E6B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000000"/>
                </a:solidFill>
                <a:latin typeface="Arial"/>
                <a:ea typeface="Arial"/>
                <a:cs typeface="Arial"/>
                <a:sym typeface="Arial"/>
              </a:rPr>
              <a:t>Don’t unpack your stuff yet!</a:t>
            </a:r>
            <a:endParaRPr b="1" i="0" sz="3200" u="none" cap="none" strike="noStrike">
              <a:solidFill>
                <a:srgbClr val="000000"/>
              </a:solidFill>
              <a:latin typeface="Arial"/>
              <a:ea typeface="Arial"/>
              <a:cs typeface="Arial"/>
              <a:sym typeface="Arial"/>
            </a:endParaRPr>
          </a:p>
        </p:txBody>
      </p:sp>
      <p:sp>
        <p:nvSpPr>
          <p:cNvPr id="93" name="Google Shape;93;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94" name="Google Shape;94;p1"/>
          <p:cNvSpPr txBox="1"/>
          <p:nvPr/>
        </p:nvSpPr>
        <p:spPr>
          <a:xfrm>
            <a:off x="8763173" y="6326950"/>
            <a:ext cx="2219053" cy="4239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tinyurl.com/</a:t>
            </a:r>
            <a:r>
              <a:rPr lang="en-US">
                <a:highlight>
                  <a:srgbClr val="FFFF00"/>
                </a:highlight>
                <a:latin typeface="Calibri"/>
                <a:ea typeface="Calibri"/>
                <a:cs typeface="Calibri"/>
                <a:sym typeface="Calibri"/>
              </a:rPr>
              <a:t>uwg-hack-22</a:t>
            </a:r>
            <a:endParaRPr b="0" i="0" sz="1400" u="none" cap="none" strike="noStrike">
              <a:solidFill>
                <a:srgbClr val="000000"/>
              </a:solidFill>
              <a:highlight>
                <a:srgbClr val="FFFF00"/>
              </a:highlight>
              <a:latin typeface="Calibri"/>
              <a:ea typeface="Calibri"/>
              <a:cs typeface="Calibri"/>
              <a:sym typeface="Calibri"/>
            </a:endParaRPr>
          </a:p>
        </p:txBody>
      </p:sp>
      <p:sp>
        <p:nvSpPr>
          <p:cNvPr id="95" name="Google Shape;95;p1"/>
          <p:cNvSpPr/>
          <p:nvPr/>
        </p:nvSpPr>
        <p:spPr>
          <a:xfrm>
            <a:off x="5443925" y="6232750"/>
            <a:ext cx="1090800" cy="423900"/>
          </a:xfrm>
          <a:prstGeom prst="rect">
            <a:avLst/>
          </a:prstGeom>
          <a:solidFill>
            <a:srgbClr val="E691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700"/>
              <a:t>9:50am+</a:t>
            </a:r>
            <a:endParaRPr b="1" i="1"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title"/>
          </p:nvPr>
        </p:nvSpPr>
        <p:spPr>
          <a:xfrm>
            <a:off x="798000" y="1084350"/>
            <a:ext cx="9812100" cy="1325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SzPts val="1400"/>
              <a:buNone/>
            </a:pPr>
            <a:r>
              <a:rPr b="1" lang="en-US"/>
              <a:t>Ice Breaker: Who are You BINGO</a:t>
            </a:r>
            <a:endParaRPr b="1"/>
          </a:p>
        </p:txBody>
      </p:sp>
      <p:pic>
        <p:nvPicPr>
          <p:cNvPr id="180" name="Google Shape;180;p6"/>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181" name="Google Shape;181;p6"/>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182" name="Google Shape;182;p6"/>
          <p:cNvSpPr txBox="1"/>
          <p:nvPr/>
        </p:nvSpPr>
        <p:spPr>
          <a:xfrm>
            <a:off x="952050" y="2344158"/>
            <a:ext cx="10680900" cy="4181441"/>
          </a:xfrm>
          <a:prstGeom prst="rect">
            <a:avLst/>
          </a:prstGeom>
          <a:noFill/>
          <a:ln>
            <a:noFill/>
          </a:ln>
        </p:spPr>
        <p:txBody>
          <a:bodyPr anchorCtr="0" anchor="t" bIns="45700" lIns="91425" spcFirstLastPara="1" rIns="91425" wrap="square" tIns="45700">
            <a:noAutofit/>
          </a:bodyPr>
          <a:lstStyle/>
          <a:p>
            <a:pPr indent="-457200" lvl="0" marL="469900" marR="0" rtl="0" algn="l">
              <a:lnSpc>
                <a:spcPct val="80000"/>
              </a:lnSpc>
              <a:spcBef>
                <a:spcPts val="1000"/>
              </a:spcBef>
              <a:spcAft>
                <a:spcPts val="0"/>
              </a:spcAft>
              <a:buClr>
                <a:schemeClr val="dk1"/>
              </a:buClr>
              <a:buSzPts val="3400"/>
              <a:buFont typeface="Arial"/>
              <a:buChar char="•"/>
            </a:pPr>
            <a:r>
              <a:rPr b="0" i="0" lang="en-US" sz="4800" u="none" cap="none" strike="noStrike">
                <a:solidFill>
                  <a:schemeClr val="dk1"/>
                </a:solidFill>
                <a:latin typeface="Calibri"/>
                <a:ea typeface="Calibri"/>
                <a:cs typeface="Calibri"/>
                <a:sym typeface="Calibri"/>
              </a:rPr>
              <a:t>Your name on paper.</a:t>
            </a:r>
            <a:endParaRPr b="0" i="0" sz="4800" u="none" cap="none" strike="noStrike">
              <a:solidFill>
                <a:schemeClr val="dk1"/>
              </a:solidFill>
              <a:latin typeface="Calibri"/>
              <a:ea typeface="Calibri"/>
              <a:cs typeface="Calibri"/>
              <a:sym typeface="Calibri"/>
            </a:endParaRPr>
          </a:p>
          <a:p>
            <a:pPr indent="-457200" lvl="0" marL="469900" marR="0" rtl="0" algn="l">
              <a:lnSpc>
                <a:spcPct val="80000"/>
              </a:lnSpc>
              <a:spcBef>
                <a:spcPts val="1000"/>
              </a:spcBef>
              <a:spcAft>
                <a:spcPts val="0"/>
              </a:spcAft>
              <a:buClr>
                <a:schemeClr val="dk1"/>
              </a:buClr>
              <a:buSzPts val="3400"/>
              <a:buFont typeface="Arial"/>
              <a:buChar char="•"/>
            </a:pPr>
            <a:r>
              <a:rPr b="0" i="0" lang="en-US" sz="4800" u="none" cap="none" strike="noStrike">
                <a:solidFill>
                  <a:schemeClr val="dk1"/>
                </a:solidFill>
                <a:latin typeface="Calibri"/>
                <a:ea typeface="Calibri"/>
                <a:cs typeface="Calibri"/>
                <a:sym typeface="Calibri"/>
              </a:rPr>
              <a:t>25 slots</a:t>
            </a:r>
            <a:endParaRPr b="0" i="0" sz="4800" u="none" cap="none" strike="noStrike">
              <a:solidFill>
                <a:schemeClr val="dk1"/>
              </a:solidFill>
              <a:latin typeface="Calibri"/>
              <a:ea typeface="Calibri"/>
              <a:cs typeface="Calibri"/>
              <a:sym typeface="Calibri"/>
            </a:endParaRPr>
          </a:p>
          <a:p>
            <a:pPr indent="-457200" lvl="0" marL="469900" marR="0" rtl="0" algn="l">
              <a:lnSpc>
                <a:spcPct val="80000"/>
              </a:lnSpc>
              <a:spcBef>
                <a:spcPts val="1000"/>
              </a:spcBef>
              <a:spcAft>
                <a:spcPts val="0"/>
              </a:spcAft>
              <a:buClr>
                <a:schemeClr val="dk1"/>
              </a:buClr>
              <a:buSzPts val="3400"/>
              <a:buFont typeface="Arial"/>
              <a:buChar char="•"/>
            </a:pPr>
            <a:r>
              <a:rPr b="0" i="0" lang="en-US" sz="4800" u="none" cap="none" strike="noStrike">
                <a:solidFill>
                  <a:schemeClr val="dk1"/>
                </a:solidFill>
                <a:latin typeface="Calibri"/>
                <a:ea typeface="Calibri"/>
                <a:cs typeface="Calibri"/>
                <a:sym typeface="Calibri"/>
              </a:rPr>
              <a:t>3 minutes</a:t>
            </a:r>
            <a:endParaRPr/>
          </a:p>
          <a:p>
            <a:pPr indent="0" lvl="0" marL="12700" marR="0" rtl="0" algn="l">
              <a:lnSpc>
                <a:spcPct val="80000"/>
              </a:lnSpc>
              <a:spcBef>
                <a:spcPts val="1000"/>
              </a:spcBef>
              <a:spcAft>
                <a:spcPts val="0"/>
              </a:spcAft>
              <a:buNone/>
            </a:pPr>
            <a:r>
              <a:t/>
            </a:r>
            <a:endParaRPr b="0" i="0" sz="4800" u="none" cap="none" strike="noStrike">
              <a:solidFill>
                <a:schemeClr val="dk1"/>
              </a:solidFill>
              <a:latin typeface="Calibri"/>
              <a:ea typeface="Calibri"/>
              <a:cs typeface="Calibri"/>
              <a:sym typeface="Calibri"/>
            </a:endParaRPr>
          </a:p>
          <a:p>
            <a:pPr indent="0" lvl="0" marL="12700" marR="0" rtl="0" algn="ctr">
              <a:lnSpc>
                <a:spcPct val="80000"/>
              </a:lnSpc>
              <a:spcBef>
                <a:spcPts val="0"/>
              </a:spcBef>
              <a:spcAft>
                <a:spcPts val="0"/>
              </a:spcAft>
              <a:buNone/>
            </a:pPr>
            <a:r>
              <a:rPr b="0" i="1" lang="en-US" sz="4800" u="none" cap="none" strike="noStrike">
                <a:solidFill>
                  <a:schemeClr val="dk1"/>
                </a:solidFill>
                <a:latin typeface="Calibri"/>
                <a:ea typeface="Calibri"/>
                <a:cs typeface="Calibri"/>
                <a:sym typeface="Calibri"/>
              </a:rPr>
              <a:t>Ready, set….</a:t>
            </a:r>
            <a:endParaRPr b="0" i="1" sz="48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3400"/>
              <a:buFont typeface="Arial"/>
              <a:buNone/>
            </a:pPr>
            <a:r>
              <a:t/>
            </a:r>
            <a:endParaRPr b="0" i="0" sz="34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r">
              <a:lnSpc>
                <a:spcPct val="80000"/>
              </a:lnSpc>
              <a:spcBef>
                <a:spcPts val="10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83" name="Google Shape;183;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188" name="Shape 188"/>
        <p:cNvGrpSpPr/>
        <p:nvPr/>
      </p:nvGrpSpPr>
      <p:grpSpPr>
        <a:xfrm>
          <a:off x="0" y="0"/>
          <a:ext cx="0" cy="0"/>
          <a:chOff x="0" y="0"/>
          <a:chExt cx="0" cy="0"/>
        </a:xfrm>
      </p:grpSpPr>
      <p:sp>
        <p:nvSpPr>
          <p:cNvPr id="189" name="Google Shape;189;g123f692dbf8_0_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Presenting Today’s Challenge</a:t>
            </a:r>
            <a:endParaRPr b="1"/>
          </a:p>
        </p:txBody>
      </p:sp>
      <p:sp>
        <p:nvSpPr>
          <p:cNvPr id="190" name="Google Shape;190;g123f692dbf8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9"/>
          <p:cNvSpPr txBox="1"/>
          <p:nvPr>
            <p:ph type="title"/>
          </p:nvPr>
        </p:nvSpPr>
        <p:spPr>
          <a:xfrm>
            <a:off x="4387862" y="3762166"/>
            <a:ext cx="6882600" cy="1649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sz="3800">
                <a:solidFill>
                  <a:srgbClr val="000000"/>
                </a:solidFill>
              </a:rPr>
              <a:t>Dr. [Name]</a:t>
            </a:r>
            <a:endParaRPr sz="3800">
              <a:solidFill>
                <a:srgbClr val="000000"/>
              </a:solidFill>
            </a:endParaRPr>
          </a:p>
          <a:p>
            <a:pPr indent="0" lvl="0" marL="0" rtl="0" algn="l">
              <a:lnSpc>
                <a:spcPct val="115000"/>
              </a:lnSpc>
              <a:spcBef>
                <a:spcPts val="0"/>
              </a:spcBef>
              <a:spcAft>
                <a:spcPts val="0"/>
              </a:spcAft>
              <a:buClr>
                <a:schemeClr val="dk1"/>
              </a:buClr>
              <a:buSzPts val="1100"/>
              <a:buFont typeface="Arial"/>
              <a:buNone/>
            </a:pPr>
            <a:r>
              <a:rPr i="1" lang="en-US" sz="2800">
                <a:solidFill>
                  <a:srgbClr val="222222"/>
                </a:solidFill>
              </a:rPr>
              <a:t>Assistant Professor of Health </a:t>
            </a:r>
            <a:endParaRPr i="1" sz="2800">
              <a:solidFill>
                <a:srgbClr val="222222"/>
              </a:solidFill>
            </a:endParaRPr>
          </a:p>
          <a:p>
            <a:pPr indent="0" lvl="0" marL="0" rtl="0" algn="l">
              <a:lnSpc>
                <a:spcPct val="115000"/>
              </a:lnSpc>
              <a:spcBef>
                <a:spcPts val="0"/>
              </a:spcBef>
              <a:spcAft>
                <a:spcPts val="0"/>
              </a:spcAft>
              <a:buClr>
                <a:schemeClr val="dk1"/>
              </a:buClr>
              <a:buSzPts val="1100"/>
              <a:buFont typeface="Arial"/>
              <a:buNone/>
            </a:pPr>
            <a:r>
              <a:rPr i="1" lang="en-US" sz="2800">
                <a:solidFill>
                  <a:srgbClr val="222222"/>
                </a:solidFill>
              </a:rPr>
              <a:t>&amp; Community Wellness</a:t>
            </a:r>
            <a:endParaRPr i="1" sz="2800">
              <a:solidFill>
                <a:srgbClr val="000000"/>
              </a:solidFill>
            </a:endParaRPr>
          </a:p>
          <a:p>
            <a:pPr indent="0" lvl="0" marL="0" marR="0" rtl="0" algn="l">
              <a:lnSpc>
                <a:spcPct val="90000"/>
              </a:lnSpc>
              <a:spcBef>
                <a:spcPts val="0"/>
              </a:spcBef>
              <a:spcAft>
                <a:spcPts val="0"/>
              </a:spcAft>
              <a:buClr>
                <a:schemeClr val="dk1"/>
              </a:buClr>
              <a:buSzPts val="1400"/>
              <a:buFont typeface="Calibri"/>
              <a:buNone/>
            </a:pPr>
            <a:r>
              <a:t/>
            </a:r>
            <a:endParaRPr sz="2800">
              <a:solidFill>
                <a:srgbClr val="000000"/>
              </a:solidFill>
            </a:endParaRPr>
          </a:p>
          <a:p>
            <a:pPr indent="0" lvl="0" marL="0" marR="0" rtl="0" algn="l">
              <a:lnSpc>
                <a:spcPct val="90000"/>
              </a:lnSpc>
              <a:spcBef>
                <a:spcPts val="0"/>
              </a:spcBef>
              <a:spcAft>
                <a:spcPts val="0"/>
              </a:spcAft>
              <a:buClr>
                <a:schemeClr val="dk1"/>
              </a:buClr>
              <a:buSzPts val="1400"/>
              <a:buFont typeface="Calibri"/>
              <a:buNone/>
            </a:pPr>
            <a:r>
              <a:t/>
            </a:r>
            <a:endParaRPr sz="2000">
              <a:solidFill>
                <a:srgbClr val="000000"/>
              </a:solidFill>
            </a:endParaRPr>
          </a:p>
          <a:p>
            <a:pPr indent="0" lvl="0" marL="0" marR="0" rtl="0" algn="ctr">
              <a:lnSpc>
                <a:spcPct val="90000"/>
              </a:lnSpc>
              <a:spcBef>
                <a:spcPts val="0"/>
              </a:spcBef>
              <a:spcAft>
                <a:spcPts val="0"/>
              </a:spcAft>
              <a:buClr>
                <a:schemeClr val="dk1"/>
              </a:buClr>
              <a:buSzPts val="1400"/>
              <a:buFont typeface="Calibri"/>
              <a:buNone/>
            </a:pPr>
            <a:r>
              <a:rPr lang="en-US" sz="3800">
                <a:solidFill>
                  <a:srgbClr val="000000"/>
                </a:solidFill>
              </a:rPr>
              <a:t>presents…</a:t>
            </a:r>
            <a:endParaRPr sz="3800">
              <a:solidFill>
                <a:srgbClr val="000000"/>
              </a:solidFill>
            </a:endParaRPr>
          </a:p>
          <a:p>
            <a:pPr indent="0" lvl="0" marL="0" marR="0" rtl="0" algn="l">
              <a:lnSpc>
                <a:spcPct val="90000"/>
              </a:lnSpc>
              <a:spcBef>
                <a:spcPts val="0"/>
              </a:spcBef>
              <a:spcAft>
                <a:spcPts val="0"/>
              </a:spcAft>
              <a:buClr>
                <a:schemeClr val="dk1"/>
              </a:buClr>
              <a:buSzPts val="1400"/>
              <a:buFont typeface="Calibri"/>
              <a:buNone/>
            </a:pPr>
            <a:r>
              <a:t/>
            </a:r>
            <a:endParaRPr sz="3800">
              <a:solidFill>
                <a:srgbClr val="000000"/>
              </a:solidFill>
            </a:endParaRPr>
          </a:p>
          <a:p>
            <a:pPr indent="0" lvl="0" marL="0" marR="0" rtl="0" algn="ctr">
              <a:lnSpc>
                <a:spcPct val="90000"/>
              </a:lnSpc>
              <a:spcBef>
                <a:spcPts val="0"/>
              </a:spcBef>
              <a:spcAft>
                <a:spcPts val="0"/>
              </a:spcAft>
              <a:buClr>
                <a:schemeClr val="dk1"/>
              </a:buClr>
              <a:buSzPts val="1400"/>
              <a:buFont typeface="Calibri"/>
              <a:buNone/>
            </a:pPr>
            <a:r>
              <a:rPr b="1" i="1" lang="en-US" sz="3800">
                <a:solidFill>
                  <a:srgbClr val="000000"/>
                </a:solidFill>
              </a:rPr>
              <a:t>Scratch the GreenBelt</a:t>
            </a:r>
            <a:endParaRPr b="1" sz="3800">
              <a:solidFill>
                <a:srgbClr val="000000"/>
              </a:solidFill>
            </a:endParaRPr>
          </a:p>
          <a:p>
            <a:pPr indent="0" lvl="0" marL="0" rtl="0" algn="l">
              <a:lnSpc>
                <a:spcPct val="90000"/>
              </a:lnSpc>
              <a:spcBef>
                <a:spcPts val="0"/>
              </a:spcBef>
              <a:spcAft>
                <a:spcPts val="0"/>
              </a:spcAft>
              <a:buClr>
                <a:schemeClr val="dk1"/>
              </a:buClr>
              <a:buSzPts val="1400"/>
              <a:buFont typeface="Calibri"/>
              <a:buNone/>
            </a:pPr>
            <a:r>
              <a:t/>
            </a:r>
            <a:endParaRPr sz="3600"/>
          </a:p>
        </p:txBody>
      </p:sp>
      <p:pic>
        <p:nvPicPr>
          <p:cNvPr id="197" name="Google Shape;197;p9"/>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198" name="Google Shape;198;p9"/>
          <p:cNvPicPr preferRelativeResize="0"/>
          <p:nvPr/>
        </p:nvPicPr>
        <p:blipFill rotWithShape="1">
          <a:blip r:embed="rId4">
            <a:alphaModFix/>
          </a:blip>
          <a:srcRect b="0" l="0" r="0" t="0"/>
          <a:stretch/>
        </p:blipFill>
        <p:spPr>
          <a:xfrm>
            <a:off x="6099048" y="1392"/>
            <a:ext cx="6099048" cy="1261201"/>
          </a:xfrm>
          <a:prstGeom prst="rect">
            <a:avLst/>
          </a:prstGeom>
          <a:noFill/>
          <a:ln>
            <a:noFill/>
          </a:ln>
        </p:spPr>
      </p:pic>
      <p:sp>
        <p:nvSpPr>
          <p:cNvPr id="199" name="Google Shape;199;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200" name="Google Shape;200;p9"/>
          <p:cNvPicPr preferRelativeResize="0"/>
          <p:nvPr/>
        </p:nvPicPr>
        <p:blipFill rotWithShape="1">
          <a:blip r:embed="rId5">
            <a:alphaModFix/>
          </a:blip>
          <a:srcRect b="31389" l="29086" r="29002" t="0"/>
          <a:stretch/>
        </p:blipFill>
        <p:spPr>
          <a:xfrm>
            <a:off x="9254024" y="2377050"/>
            <a:ext cx="1456351" cy="1470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1234113a697_1_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07" name="Google Shape;207;g1234113a697_1_3"/>
          <p:cNvPicPr preferRelativeResize="0"/>
          <p:nvPr/>
        </p:nvPicPr>
        <p:blipFill>
          <a:blip r:embed="rId3">
            <a:alphaModFix/>
          </a:blip>
          <a:stretch>
            <a:fillRect/>
          </a:stretch>
        </p:blipFill>
        <p:spPr>
          <a:xfrm>
            <a:off x="1062031" y="12425"/>
            <a:ext cx="10600141" cy="685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121508b0e94_0_9"/>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14" name="Google Shape;214;g121508b0e94_0_9"/>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15" name="Google Shape;215;g121508b0e94_0_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216" name="Google Shape;216;g121508b0e94_0_9"/>
          <p:cNvPicPr preferRelativeResize="0"/>
          <p:nvPr/>
        </p:nvPicPr>
        <p:blipFill>
          <a:blip r:embed="rId5">
            <a:alphaModFix/>
          </a:blip>
          <a:stretch>
            <a:fillRect/>
          </a:stretch>
        </p:blipFill>
        <p:spPr>
          <a:xfrm>
            <a:off x="669875" y="3933525"/>
            <a:ext cx="4044276" cy="2697024"/>
          </a:xfrm>
          <a:prstGeom prst="rect">
            <a:avLst/>
          </a:prstGeom>
          <a:noFill/>
          <a:ln>
            <a:noFill/>
          </a:ln>
        </p:spPr>
      </p:pic>
      <p:pic>
        <p:nvPicPr>
          <p:cNvPr id="217" name="Google Shape;217;g121508b0e94_0_9"/>
          <p:cNvPicPr preferRelativeResize="0"/>
          <p:nvPr/>
        </p:nvPicPr>
        <p:blipFill>
          <a:blip r:embed="rId6">
            <a:alphaModFix/>
          </a:blip>
          <a:stretch>
            <a:fillRect/>
          </a:stretch>
        </p:blipFill>
        <p:spPr>
          <a:xfrm>
            <a:off x="685800" y="1675750"/>
            <a:ext cx="5400834" cy="2057400"/>
          </a:xfrm>
          <a:prstGeom prst="rect">
            <a:avLst/>
          </a:prstGeom>
          <a:noFill/>
          <a:ln>
            <a:noFill/>
          </a:ln>
        </p:spPr>
      </p:pic>
      <p:pic>
        <p:nvPicPr>
          <p:cNvPr id="218" name="Google Shape;218;g121508b0e94_0_9"/>
          <p:cNvPicPr preferRelativeResize="0"/>
          <p:nvPr/>
        </p:nvPicPr>
        <p:blipFill>
          <a:blip r:embed="rId7">
            <a:alphaModFix/>
          </a:blip>
          <a:stretch>
            <a:fillRect/>
          </a:stretch>
        </p:blipFill>
        <p:spPr>
          <a:xfrm>
            <a:off x="4936825" y="3963225"/>
            <a:ext cx="6706467" cy="2697480"/>
          </a:xfrm>
          <a:prstGeom prst="rect">
            <a:avLst/>
          </a:prstGeom>
          <a:noFill/>
          <a:ln>
            <a:noFill/>
          </a:ln>
        </p:spPr>
      </p:pic>
      <p:pic>
        <p:nvPicPr>
          <p:cNvPr id="219" name="Google Shape;219;g121508b0e94_0_9"/>
          <p:cNvPicPr preferRelativeResize="0"/>
          <p:nvPr/>
        </p:nvPicPr>
        <p:blipFill>
          <a:blip r:embed="rId8">
            <a:alphaModFix/>
          </a:blip>
          <a:stretch>
            <a:fillRect/>
          </a:stretch>
        </p:blipFill>
        <p:spPr>
          <a:xfrm>
            <a:off x="9617952" y="1675762"/>
            <a:ext cx="2025348" cy="2057400"/>
          </a:xfrm>
          <a:prstGeom prst="rect">
            <a:avLst/>
          </a:prstGeom>
          <a:noFill/>
          <a:ln>
            <a:noFill/>
          </a:ln>
        </p:spPr>
      </p:pic>
      <p:pic>
        <p:nvPicPr>
          <p:cNvPr id="220" name="Google Shape;220;g121508b0e94_0_9"/>
          <p:cNvPicPr preferRelativeResize="0"/>
          <p:nvPr/>
        </p:nvPicPr>
        <p:blipFill rotWithShape="1">
          <a:blip r:embed="rId9">
            <a:alphaModFix/>
          </a:blip>
          <a:srcRect b="3805" l="0" r="11119" t="14542"/>
          <a:stretch/>
        </p:blipFill>
        <p:spPr>
          <a:xfrm>
            <a:off x="6269825" y="1675750"/>
            <a:ext cx="3168225" cy="2057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347400" y="1314213"/>
            <a:ext cx="11497200" cy="13257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1000"/>
              </a:spcBef>
              <a:spcAft>
                <a:spcPts val="0"/>
              </a:spcAft>
              <a:buSzPts val="1400"/>
              <a:buNone/>
            </a:pPr>
            <a:r>
              <a:rPr b="1" lang="en-US"/>
              <a:t>Your Team Challenge: Design a </a:t>
            </a:r>
            <a:r>
              <a:rPr i="1" lang="en-US"/>
              <a:t>S</a:t>
            </a:r>
            <a:r>
              <a:rPr i="1" lang="en-US"/>
              <a:t>cratch</a:t>
            </a:r>
            <a:r>
              <a:rPr b="1" lang="en-US"/>
              <a:t> Project...</a:t>
            </a:r>
            <a:endParaRPr b="1"/>
          </a:p>
        </p:txBody>
      </p:sp>
      <p:pic>
        <p:nvPicPr>
          <p:cNvPr id="227" name="Google Shape;227;p13"/>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28" name="Google Shape;228;p13"/>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29" name="Google Shape;229;p13"/>
          <p:cNvSpPr txBox="1"/>
          <p:nvPr/>
        </p:nvSpPr>
        <p:spPr>
          <a:xfrm>
            <a:off x="661275" y="2692925"/>
            <a:ext cx="4717800" cy="2103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000"/>
              </a:spcBef>
              <a:spcAft>
                <a:spcPts val="0"/>
              </a:spcAft>
              <a:buClr>
                <a:srgbClr val="000000"/>
              </a:buClr>
              <a:buSzPts val="3000"/>
              <a:buFont typeface="Arial"/>
              <a:buNone/>
            </a:pPr>
            <a:r>
              <a:rPr b="0" i="0" lang="en-US" sz="3000" u="sng" cap="none" strike="noStrike">
                <a:solidFill>
                  <a:schemeClr val="dk1"/>
                </a:solidFill>
                <a:latin typeface="Calibri"/>
                <a:ea typeface="Calibri"/>
                <a:cs typeface="Calibri"/>
                <a:sym typeface="Calibri"/>
              </a:rPr>
              <a:t>Option 1</a:t>
            </a:r>
            <a:endParaRPr b="0" i="0" sz="3000" u="sng"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...that </a:t>
            </a:r>
            <a:r>
              <a:rPr lang="en-US" sz="3000">
                <a:solidFill>
                  <a:schemeClr val="dk1"/>
                </a:solidFill>
                <a:latin typeface="Calibri"/>
                <a:ea typeface="Calibri"/>
                <a:cs typeface="Calibri"/>
                <a:sym typeface="Calibri"/>
              </a:rPr>
              <a:t>measures trail participation on the Carrollton Greenbelt</a:t>
            </a:r>
            <a:r>
              <a:rPr b="0" i="0" lang="en-US" sz="3000" u="none" cap="none" strike="noStrike">
                <a:solidFill>
                  <a:schemeClr val="dk1"/>
                </a:solidFill>
                <a:latin typeface="Calibri"/>
                <a:ea typeface="Calibri"/>
                <a:cs typeface="Calibri"/>
                <a:sym typeface="Calibri"/>
              </a:rPr>
              <a:t>. </a:t>
            </a:r>
            <a:endParaRPr b="0" i="0" sz="1400" u="none" cap="none" strike="noStrike">
              <a:solidFill>
                <a:schemeClr val="dk1"/>
              </a:solidFill>
              <a:latin typeface="Calibri"/>
              <a:ea typeface="Calibri"/>
              <a:cs typeface="Calibri"/>
              <a:sym typeface="Calibri"/>
            </a:endParaRPr>
          </a:p>
        </p:txBody>
      </p:sp>
      <p:sp>
        <p:nvSpPr>
          <p:cNvPr id="230" name="Google Shape;230;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231" name="Google Shape;231;p13"/>
          <p:cNvSpPr txBox="1"/>
          <p:nvPr/>
        </p:nvSpPr>
        <p:spPr>
          <a:xfrm>
            <a:off x="5982950" y="2756075"/>
            <a:ext cx="5483100" cy="183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000"/>
              </a:spcBef>
              <a:spcAft>
                <a:spcPts val="0"/>
              </a:spcAft>
              <a:buClr>
                <a:srgbClr val="000000"/>
              </a:buClr>
              <a:buSzPts val="3000"/>
              <a:buFont typeface="Arial"/>
              <a:buNone/>
            </a:pPr>
            <a:r>
              <a:rPr b="0" i="0" lang="en-US" sz="3000" u="sng" cap="none" strike="noStrike">
                <a:solidFill>
                  <a:schemeClr val="dk1"/>
                </a:solidFill>
                <a:latin typeface="Calibri"/>
                <a:ea typeface="Calibri"/>
                <a:cs typeface="Calibri"/>
                <a:sym typeface="Calibri"/>
              </a:rPr>
              <a:t>Option 2</a:t>
            </a:r>
            <a:endParaRPr b="0" i="0" sz="3000" u="sng"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...that </a:t>
            </a:r>
            <a:r>
              <a:rPr lang="en-US" sz="3000">
                <a:solidFill>
                  <a:schemeClr val="dk1"/>
                </a:solidFill>
                <a:latin typeface="Calibri"/>
                <a:ea typeface="Calibri"/>
                <a:cs typeface="Calibri"/>
                <a:sym typeface="Calibri"/>
              </a:rPr>
              <a:t>provides clear access directions to the Carrollton Greenbelt</a:t>
            </a:r>
            <a:r>
              <a:rPr b="0" i="0" lang="en-US" sz="3000" u="none" cap="none" strike="noStrike">
                <a:solidFill>
                  <a:schemeClr val="dk1"/>
                </a:solidFill>
                <a:latin typeface="Calibri"/>
                <a:ea typeface="Calibri"/>
                <a:cs typeface="Calibri"/>
                <a:sym typeface="Calibri"/>
              </a:rPr>
              <a:t>.</a:t>
            </a:r>
            <a:endParaRPr b="0" i="0" sz="30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32" name="Google Shape;232;p13"/>
          <p:cNvSpPr txBox="1"/>
          <p:nvPr/>
        </p:nvSpPr>
        <p:spPr>
          <a:xfrm>
            <a:off x="3249850" y="4707025"/>
            <a:ext cx="7586400" cy="22809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1000"/>
              </a:spcBef>
              <a:spcAft>
                <a:spcPts val="0"/>
              </a:spcAft>
              <a:buClr>
                <a:srgbClr val="000000"/>
              </a:buClr>
              <a:buSzPts val="3000"/>
              <a:buFont typeface="Arial"/>
              <a:buNone/>
            </a:pPr>
            <a:r>
              <a:rPr b="0" i="0" lang="en-US" sz="3000" u="sng" cap="none" strike="noStrike">
                <a:solidFill>
                  <a:schemeClr val="dk1"/>
                </a:solidFill>
                <a:latin typeface="Calibri"/>
                <a:ea typeface="Calibri"/>
                <a:cs typeface="Calibri"/>
                <a:sym typeface="Calibri"/>
              </a:rPr>
              <a:t>Option 3</a:t>
            </a:r>
            <a:endParaRPr b="0" i="0" sz="3000" u="sng"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...other ideas related to something you could create related to </a:t>
            </a:r>
            <a:r>
              <a:rPr lang="en-US" sz="3000">
                <a:solidFill>
                  <a:schemeClr val="dk1"/>
                </a:solidFill>
                <a:latin typeface="Calibri"/>
                <a:ea typeface="Calibri"/>
                <a:cs typeface="Calibri"/>
                <a:sym typeface="Calibri"/>
              </a:rPr>
              <a:t>broadening awareness of the Carrollton Greenbelt</a:t>
            </a:r>
            <a:r>
              <a:rPr b="0" i="0" lang="en-US" sz="3000" u="none" cap="none" strike="noStrike">
                <a:solidFill>
                  <a:schemeClr val="dk1"/>
                </a:solidFill>
                <a:latin typeface="Calibri"/>
                <a:ea typeface="Calibri"/>
                <a:cs typeface="Calibri"/>
                <a:sym typeface="Calibri"/>
              </a:rPr>
              <a:t>?</a:t>
            </a:r>
            <a:endParaRPr b="0" i="0" sz="14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237" name="Shape 237"/>
        <p:cNvGrpSpPr/>
        <p:nvPr/>
      </p:nvGrpSpPr>
      <p:grpSpPr>
        <a:xfrm>
          <a:off x="0" y="0"/>
          <a:ext cx="0" cy="0"/>
          <a:chOff x="0" y="0"/>
          <a:chExt cx="0" cy="0"/>
        </a:xfrm>
      </p:grpSpPr>
      <p:sp>
        <p:nvSpPr>
          <p:cNvPr id="238" name="Google Shape;238;g123f692dbf8_0_7"/>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Today’s Hardware and Software in the Work Space</a:t>
            </a:r>
            <a:endParaRPr b="1"/>
          </a:p>
        </p:txBody>
      </p:sp>
      <p:sp>
        <p:nvSpPr>
          <p:cNvPr id="239" name="Google Shape;239;g123f692dbf8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14"/>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46" name="Google Shape;246;p14"/>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47" name="Google Shape;247;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248" name="Google Shape;248;p14"/>
          <p:cNvPicPr preferRelativeResize="0"/>
          <p:nvPr/>
        </p:nvPicPr>
        <p:blipFill rotWithShape="1">
          <a:blip r:embed="rId5">
            <a:alphaModFix/>
          </a:blip>
          <a:srcRect b="12317" l="17399" r="10966" t="9071"/>
          <a:stretch/>
        </p:blipFill>
        <p:spPr>
          <a:xfrm>
            <a:off x="12305886" y="2739652"/>
            <a:ext cx="1624850" cy="1676150"/>
          </a:xfrm>
          <a:prstGeom prst="rect">
            <a:avLst/>
          </a:prstGeom>
          <a:noFill/>
          <a:ln>
            <a:noFill/>
          </a:ln>
        </p:spPr>
      </p:pic>
      <p:sp>
        <p:nvSpPr>
          <p:cNvPr id="249" name="Google Shape;249;p14"/>
          <p:cNvSpPr txBox="1"/>
          <p:nvPr/>
        </p:nvSpPr>
        <p:spPr>
          <a:xfrm>
            <a:off x="5917502" y="1545922"/>
            <a:ext cx="5436300" cy="5079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3600" u="none" cap="none" strike="noStrike">
                <a:solidFill>
                  <a:srgbClr val="000000"/>
                </a:solidFill>
                <a:latin typeface="Calibri"/>
                <a:ea typeface="Calibri"/>
                <a:cs typeface="Calibri"/>
                <a:sym typeface="Calibri"/>
              </a:rPr>
              <a:t>“Low-floor, high-ceiling”</a:t>
            </a:r>
            <a:endParaRPr/>
          </a:p>
          <a:p>
            <a:pPr indent="0" lvl="0" marL="0" marR="0" rtl="0" algn="ctr">
              <a:lnSpc>
                <a:spcPct val="100000"/>
              </a:lnSpc>
              <a:spcBef>
                <a:spcPts val="0"/>
              </a:spcBef>
              <a:spcAft>
                <a:spcPts val="0"/>
              </a:spcAft>
              <a:buNone/>
            </a:pPr>
            <a:r>
              <a:t/>
            </a:r>
            <a:endParaRPr b="0"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0" i="0" lang="en-US" sz="3600" u="none" cap="none" strike="noStrike">
                <a:solidFill>
                  <a:srgbClr val="000000"/>
                </a:solidFill>
                <a:latin typeface="Calibri"/>
                <a:ea typeface="Calibri"/>
                <a:cs typeface="Calibri"/>
                <a:sym typeface="Calibri"/>
              </a:rPr>
              <a:t>Games, apps, animations, presentations, etc.</a:t>
            </a:r>
            <a:endParaRPr b="0"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0" i="0" lang="en-US" sz="3600" u="none" cap="none" strike="noStrike">
                <a:solidFill>
                  <a:srgbClr val="000000"/>
                </a:solidFill>
                <a:latin typeface="Calibri"/>
                <a:ea typeface="Calibri"/>
                <a:cs typeface="Calibri"/>
                <a:sym typeface="Calibri"/>
              </a:rPr>
              <a:t>Web-based: </a:t>
            </a:r>
            <a:r>
              <a:rPr b="1" i="1" lang="en-US" sz="3600" u="none" cap="none" strike="noStrike">
                <a:solidFill>
                  <a:srgbClr val="000000"/>
                </a:solidFill>
                <a:latin typeface="Calibri"/>
                <a:ea typeface="Calibri"/>
                <a:cs typeface="Calibri"/>
                <a:sym typeface="Calibri"/>
              </a:rPr>
              <a:t>scratch.mit.edu</a:t>
            </a:r>
            <a:endParaRPr b="1"/>
          </a:p>
          <a:p>
            <a:pPr indent="0" lvl="0" marL="0" marR="0" rtl="0" algn="ctr">
              <a:lnSpc>
                <a:spcPct val="100000"/>
              </a:lnSpc>
              <a:spcBef>
                <a:spcPts val="0"/>
              </a:spcBef>
              <a:spcAft>
                <a:spcPts val="0"/>
              </a:spcAft>
              <a:buNone/>
            </a:pPr>
            <a:r>
              <a:t/>
            </a:r>
            <a:endParaRPr b="0" i="0" sz="3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lang="en-US" sz="3600">
                <a:latin typeface="Calibri"/>
                <a:ea typeface="Calibri"/>
                <a:cs typeface="Calibri"/>
                <a:sym typeface="Calibri"/>
              </a:rPr>
              <a:t>[+ </a:t>
            </a:r>
            <a:r>
              <a:rPr b="0" i="0" lang="en-US" sz="3600" u="none" cap="none" strike="noStrike">
                <a:solidFill>
                  <a:srgbClr val="000000"/>
                </a:solidFill>
                <a:latin typeface="Calibri"/>
                <a:ea typeface="Calibri"/>
                <a:cs typeface="Calibri"/>
                <a:sym typeface="Calibri"/>
              </a:rPr>
              <a:t>Backup Plan]</a:t>
            </a:r>
            <a:endParaRPr/>
          </a:p>
        </p:txBody>
      </p:sp>
      <p:pic>
        <p:nvPicPr>
          <p:cNvPr id="250" name="Google Shape;250;p14"/>
          <p:cNvPicPr preferRelativeResize="0"/>
          <p:nvPr/>
        </p:nvPicPr>
        <p:blipFill>
          <a:blip r:embed="rId6">
            <a:alphaModFix/>
          </a:blip>
          <a:stretch>
            <a:fillRect/>
          </a:stretch>
        </p:blipFill>
        <p:spPr>
          <a:xfrm>
            <a:off x="422500" y="1545925"/>
            <a:ext cx="5079600" cy="507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txBox="1"/>
          <p:nvPr>
            <p:ph type="title"/>
          </p:nvPr>
        </p:nvSpPr>
        <p:spPr>
          <a:xfrm>
            <a:off x="838200" y="1261200"/>
            <a:ext cx="110127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Software</a:t>
            </a:r>
            <a:endParaRPr b="1" i="0" sz="4400" u="none" cap="none" strike="noStrike">
              <a:solidFill>
                <a:schemeClr val="dk1"/>
              </a:solidFill>
              <a:latin typeface="Calibri"/>
              <a:ea typeface="Calibri"/>
              <a:cs typeface="Calibri"/>
              <a:sym typeface="Calibri"/>
            </a:endParaRPr>
          </a:p>
        </p:txBody>
      </p:sp>
      <p:pic>
        <p:nvPicPr>
          <p:cNvPr id="257" name="Google Shape;257;p1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58" name="Google Shape;258;p1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59" name="Google Shape;259;p17"/>
          <p:cNvSpPr txBox="1"/>
          <p:nvPr/>
        </p:nvSpPr>
        <p:spPr>
          <a:xfrm>
            <a:off x="838200" y="2192350"/>
            <a:ext cx="11012700" cy="40497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Each </a:t>
            </a:r>
            <a:r>
              <a:rPr b="0" i="0" lang="en-US" sz="3200" u="sng" cap="none" strike="noStrike">
                <a:solidFill>
                  <a:schemeClr val="dk1"/>
                </a:solidFill>
                <a:latin typeface="Calibri"/>
                <a:ea typeface="Calibri"/>
                <a:cs typeface="Calibri"/>
                <a:sym typeface="Calibri"/>
              </a:rPr>
              <a:t>team’s</a:t>
            </a:r>
            <a:r>
              <a:rPr b="0" i="0" lang="en-US" sz="3200" u="none" cap="none" strike="noStrike">
                <a:solidFill>
                  <a:schemeClr val="dk1"/>
                </a:solidFill>
                <a:latin typeface="Calibri"/>
                <a:ea typeface="Calibri"/>
                <a:cs typeface="Calibri"/>
                <a:sym typeface="Calibri"/>
              </a:rPr>
              <a:t> desktop computer has:</a:t>
            </a:r>
            <a:endParaRPr b="0" i="0" sz="3200" u="none" cap="none" strike="noStrike">
              <a:solidFill>
                <a:schemeClr val="dk1"/>
              </a:solidFill>
              <a:latin typeface="Calibri"/>
              <a:ea typeface="Calibri"/>
              <a:cs typeface="Calibri"/>
              <a:sym typeface="Calibri"/>
            </a:endParaRPr>
          </a:p>
          <a:p>
            <a:pPr indent="-228600" lvl="0" marL="401638" marR="0" rtl="0" algn="l">
              <a:lnSpc>
                <a:spcPct val="80000"/>
              </a:lnSpc>
              <a:spcBef>
                <a:spcPts val="1000"/>
              </a:spcBef>
              <a:spcAft>
                <a:spcPts val="0"/>
              </a:spcAft>
              <a:buClr>
                <a:schemeClr val="dk1"/>
              </a:buClr>
              <a:buSzPts val="2800"/>
              <a:buFont typeface="Calibri"/>
              <a:buChar char="●"/>
            </a:pPr>
            <a:r>
              <a:rPr b="0" i="0" lang="en-US" sz="3200" u="none" cap="none" strike="noStrike">
                <a:solidFill>
                  <a:schemeClr val="dk1"/>
                </a:solidFill>
                <a:latin typeface="Calibri"/>
                <a:ea typeface="Calibri"/>
                <a:cs typeface="Calibri"/>
                <a:sym typeface="Calibri"/>
              </a:rPr>
              <a:t> A </a:t>
            </a:r>
            <a:r>
              <a:rPr b="1" i="0" lang="en-US" sz="3200" u="none" cap="none" strike="noStrike">
                <a:solidFill>
                  <a:schemeClr val="dk1"/>
                </a:solidFill>
                <a:latin typeface="Calibri"/>
                <a:ea typeface="Calibri"/>
                <a:cs typeface="Calibri"/>
                <a:sym typeface="Calibri"/>
              </a:rPr>
              <a:t>web browser</a:t>
            </a:r>
            <a:r>
              <a:rPr b="0" i="0" lang="en-US" sz="3200" u="none" cap="none" strike="noStrike">
                <a:solidFill>
                  <a:schemeClr val="dk1"/>
                </a:solidFill>
                <a:latin typeface="Calibri"/>
                <a:ea typeface="Calibri"/>
                <a:cs typeface="Calibri"/>
                <a:sym typeface="Calibri"/>
              </a:rPr>
              <a:t> to use </a:t>
            </a:r>
            <a:r>
              <a:rPr b="1" i="0" lang="en-US" sz="3200" u="none" cap="none" strike="noStrike">
                <a:solidFill>
                  <a:schemeClr val="dk1"/>
                </a:solidFill>
                <a:latin typeface="Calibri"/>
                <a:ea typeface="Calibri"/>
                <a:cs typeface="Calibri"/>
                <a:sym typeface="Calibri"/>
              </a:rPr>
              <a:t>Scratch (</a:t>
            </a:r>
            <a:r>
              <a:rPr b="0" i="0" lang="en-US" sz="3200" u="sng" cap="none" strike="noStrike">
                <a:solidFill>
                  <a:schemeClr val="hlink"/>
                </a:solidFill>
                <a:latin typeface="Arial"/>
                <a:ea typeface="Arial"/>
                <a:cs typeface="Arial"/>
                <a:sym typeface="Arial"/>
                <a:hlinkClick r:id="rId5"/>
              </a:rPr>
              <a:t>https://scratch.mit.edu/</a:t>
            </a:r>
            <a:r>
              <a:rPr b="1"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228600" lvl="0" marL="401638" marR="0" rtl="0" algn="l">
              <a:lnSpc>
                <a:spcPct val="80000"/>
              </a:lnSpc>
              <a:spcBef>
                <a:spcPts val="1000"/>
              </a:spcBef>
              <a:spcAft>
                <a:spcPts val="0"/>
              </a:spcAft>
              <a:buClr>
                <a:schemeClr val="dk1"/>
              </a:buClr>
              <a:buSzPts val="2800"/>
              <a:buFont typeface="Calibri"/>
              <a:buChar char="●"/>
            </a:pPr>
            <a:r>
              <a:rPr b="0" i="0" lang="en-US" sz="3200" u="none" cap="none" strike="noStrike">
                <a:solidFill>
                  <a:schemeClr val="dk1"/>
                </a:solidFill>
                <a:latin typeface="Calibri"/>
                <a:ea typeface="Calibri"/>
                <a:cs typeface="Calibri"/>
                <a:sym typeface="Calibri"/>
              </a:rPr>
              <a:t> (Back up Plan: Scratch downloaded onto desktops).</a:t>
            </a:r>
            <a:endParaRPr b="0" i="0" sz="32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Each </a:t>
            </a:r>
            <a:r>
              <a:rPr b="0" i="0" lang="en-US" sz="3200" u="sng" cap="none" strike="noStrike">
                <a:solidFill>
                  <a:schemeClr val="dk1"/>
                </a:solidFill>
                <a:latin typeface="Calibri"/>
                <a:ea typeface="Calibri"/>
                <a:cs typeface="Calibri"/>
                <a:sym typeface="Calibri"/>
              </a:rPr>
              <a:t>team</a:t>
            </a:r>
            <a:r>
              <a:rPr b="0" i="0" lang="en-US" sz="3200" u="none" cap="none" strike="noStrike">
                <a:solidFill>
                  <a:schemeClr val="dk1"/>
                </a:solidFill>
                <a:latin typeface="Calibri"/>
                <a:ea typeface="Calibri"/>
                <a:cs typeface="Calibri"/>
                <a:sym typeface="Calibri"/>
              </a:rPr>
              <a:t> needs:</a:t>
            </a:r>
            <a:endParaRPr b="0" i="0" sz="3200" u="none" cap="none" strike="noStrike">
              <a:solidFill>
                <a:schemeClr val="dk1"/>
              </a:solidFill>
              <a:latin typeface="Calibri"/>
              <a:ea typeface="Calibri"/>
              <a:cs typeface="Calibri"/>
              <a:sym typeface="Calibri"/>
            </a:endParaRPr>
          </a:p>
          <a:p>
            <a:pPr indent="-228600" lvl="0" marL="512763" marR="0" rtl="0" algn="l">
              <a:lnSpc>
                <a:spcPct val="80000"/>
              </a:lnSpc>
              <a:spcBef>
                <a:spcPts val="1000"/>
              </a:spcBef>
              <a:spcAft>
                <a:spcPts val="0"/>
              </a:spcAft>
              <a:buClr>
                <a:schemeClr val="dk1"/>
              </a:buClr>
              <a:buSzPts val="2800"/>
              <a:buFont typeface="Calibri"/>
              <a:buChar char="●"/>
            </a:pPr>
            <a:r>
              <a:rPr b="0" i="0" lang="en-US" sz="3200" u="none" cap="none" strike="noStrike">
                <a:solidFill>
                  <a:schemeClr val="dk1"/>
                </a:solidFill>
                <a:latin typeface="Calibri"/>
                <a:ea typeface="Calibri"/>
                <a:cs typeface="Calibri"/>
                <a:sym typeface="Calibri"/>
              </a:rPr>
              <a:t> At least one </a:t>
            </a:r>
            <a:r>
              <a:rPr b="1" i="0" lang="en-US" sz="3200" u="none" cap="none" strike="noStrike">
                <a:solidFill>
                  <a:schemeClr val="dk1"/>
                </a:solidFill>
                <a:latin typeface="Calibri"/>
                <a:ea typeface="Calibri"/>
                <a:cs typeface="Calibri"/>
                <a:sym typeface="Calibri"/>
              </a:rPr>
              <a:t>Scratch Login</a:t>
            </a:r>
            <a:r>
              <a:rPr b="0" i="0" lang="en-US" sz="3200" u="none" cap="none" strike="noStrike">
                <a:solidFill>
                  <a:schemeClr val="dk1"/>
                </a:solidFill>
                <a:latin typeface="Calibri"/>
                <a:ea typeface="Calibri"/>
                <a:cs typeface="Calibri"/>
                <a:sym typeface="Calibri"/>
              </a:rPr>
              <a:t> that has been confirmed through email,</a:t>
            </a:r>
            <a:endParaRPr b="0" i="0" sz="3200" u="none" cap="none" strike="noStrike">
              <a:solidFill>
                <a:schemeClr val="dk1"/>
              </a:solidFill>
              <a:latin typeface="Calibri"/>
              <a:ea typeface="Calibri"/>
              <a:cs typeface="Calibri"/>
              <a:sym typeface="Calibri"/>
            </a:endParaRPr>
          </a:p>
          <a:p>
            <a:pPr indent="-228600" lvl="0" marL="512763" marR="0" rtl="0" algn="l">
              <a:lnSpc>
                <a:spcPct val="80000"/>
              </a:lnSpc>
              <a:spcBef>
                <a:spcPts val="1000"/>
              </a:spcBef>
              <a:spcAft>
                <a:spcPts val="0"/>
              </a:spcAft>
              <a:buClr>
                <a:schemeClr val="dk1"/>
              </a:buClr>
              <a:buSzPts val="2800"/>
              <a:buFont typeface="Calibri"/>
              <a:buChar char="●"/>
            </a:pPr>
            <a:r>
              <a:rPr b="0" i="0" lang="en-US" sz="3200" u="none" cap="none" strike="noStrike">
                <a:solidFill>
                  <a:schemeClr val="dk1"/>
                </a:solidFill>
                <a:latin typeface="Calibri"/>
                <a:ea typeface="Calibri"/>
                <a:cs typeface="Calibri"/>
                <a:sym typeface="Calibri"/>
              </a:rPr>
              <a:t> To understand </a:t>
            </a:r>
            <a:r>
              <a:rPr b="1" i="0" lang="en-US" sz="3200" u="none" cap="none" strike="noStrike">
                <a:solidFill>
                  <a:schemeClr val="dk1"/>
                </a:solidFill>
                <a:latin typeface="Calibri"/>
                <a:ea typeface="Calibri"/>
                <a:cs typeface="Calibri"/>
                <a:sym typeface="Calibri"/>
              </a:rPr>
              <a:t>Scratch performs best</a:t>
            </a:r>
            <a:r>
              <a:rPr b="0" i="0" lang="en-US" sz="3200" u="none" cap="none" strike="noStrike">
                <a:solidFill>
                  <a:schemeClr val="dk1"/>
                </a:solidFill>
                <a:latin typeface="Calibri"/>
                <a:ea typeface="Calibri"/>
                <a:cs typeface="Calibri"/>
                <a:sym typeface="Calibri"/>
              </a:rPr>
              <a:t> when </a:t>
            </a:r>
            <a:r>
              <a:rPr b="1" lang="en-US" sz="3200">
                <a:solidFill>
                  <a:schemeClr val="dk1"/>
                </a:solidFill>
                <a:latin typeface="Calibri"/>
                <a:ea typeface="Calibri"/>
                <a:cs typeface="Calibri"/>
                <a:sym typeface="Calibri"/>
              </a:rPr>
              <a:t>1</a:t>
            </a:r>
            <a:r>
              <a:rPr b="1" i="0" lang="en-US" sz="3200" u="none" cap="none" strike="noStrike">
                <a:solidFill>
                  <a:schemeClr val="dk1"/>
                </a:solidFill>
                <a:latin typeface="Calibri"/>
                <a:ea typeface="Calibri"/>
                <a:cs typeface="Calibri"/>
                <a:sym typeface="Calibri"/>
              </a:rPr>
              <a:t> person is logged in</a:t>
            </a:r>
            <a:r>
              <a:rPr b="0" i="0" lang="en-US" sz="3200" u="none" cap="none" strike="noStrike">
                <a:solidFill>
                  <a:schemeClr val="dk1"/>
                </a:solidFill>
                <a:latin typeface="Calibri"/>
                <a:ea typeface="Calibri"/>
                <a:cs typeface="Calibri"/>
                <a:sym typeface="Calibri"/>
              </a:rPr>
              <a:t> and making changes (divide tasks, collaborate).</a:t>
            </a:r>
            <a:endParaRPr b="0" i="0" sz="3200" u="none" cap="none" strike="noStrike">
              <a:solidFill>
                <a:schemeClr val="dk1"/>
              </a:solidFill>
              <a:latin typeface="Calibri"/>
              <a:ea typeface="Calibri"/>
              <a:cs typeface="Calibri"/>
              <a:sym typeface="Calibri"/>
            </a:endParaRPr>
          </a:p>
        </p:txBody>
      </p:sp>
      <p:sp>
        <p:nvSpPr>
          <p:cNvPr id="260" name="Google Shape;26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838200" y="1298300"/>
            <a:ext cx="10515600" cy="1261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Calibri"/>
              <a:buNone/>
            </a:pPr>
            <a:r>
              <a:rPr b="1" lang="en-US"/>
              <a:t>TEAL</a:t>
            </a:r>
            <a:r>
              <a:rPr b="1" lang="en-US"/>
              <a:t> Room</a:t>
            </a:r>
            <a:endParaRPr b="1"/>
          </a:p>
        </p:txBody>
      </p:sp>
      <p:pic>
        <p:nvPicPr>
          <p:cNvPr id="267" name="Google Shape;267;p30"/>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68" name="Google Shape;268;p30"/>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69" name="Google Shape;269;p30"/>
          <p:cNvSpPr txBox="1"/>
          <p:nvPr/>
        </p:nvSpPr>
        <p:spPr>
          <a:xfrm>
            <a:off x="1045600" y="2424700"/>
            <a:ext cx="10910700" cy="69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000"/>
              <a:buFont typeface="Arial"/>
              <a:buNone/>
            </a:pPr>
            <a:r>
              <a:rPr b="0" i="0" lang="en-US" sz="3000" u="none" cap="none" strike="noStrike">
                <a:solidFill>
                  <a:schemeClr val="dk1"/>
                </a:solidFill>
                <a:latin typeface="Calibri"/>
                <a:ea typeface="Calibri"/>
                <a:cs typeface="Calibri"/>
                <a:sym typeface="Calibri"/>
              </a:rPr>
              <a:t>Team work station.         			</a:t>
            </a:r>
            <a:r>
              <a:rPr lang="en-US" sz="3000">
                <a:solidFill>
                  <a:schemeClr val="dk1"/>
                </a:solidFill>
                <a:latin typeface="Calibri"/>
                <a:ea typeface="Calibri"/>
                <a:cs typeface="Calibri"/>
                <a:sym typeface="Calibri"/>
              </a:rPr>
              <a:t>   </a:t>
            </a:r>
            <a:r>
              <a:rPr b="0" i="0" lang="en-US" sz="3000" u="none" cap="none" strike="noStrike">
                <a:solidFill>
                  <a:schemeClr val="dk1"/>
                </a:solidFill>
                <a:latin typeface="Calibri"/>
                <a:ea typeface="Calibri"/>
                <a:cs typeface="Calibri"/>
                <a:sym typeface="Calibri"/>
              </a:rPr>
              <a:t>Use supplies from resource table.</a:t>
            </a:r>
            <a:endParaRPr b="0" i="0" sz="3000" u="none" cap="none" strike="noStrike">
              <a:solidFill>
                <a:schemeClr val="dk1"/>
              </a:solidFill>
              <a:latin typeface="Calibri"/>
              <a:ea typeface="Calibri"/>
              <a:cs typeface="Calibri"/>
              <a:sym typeface="Calibri"/>
            </a:endParaRPr>
          </a:p>
        </p:txBody>
      </p:sp>
      <p:sp>
        <p:nvSpPr>
          <p:cNvPr id="270" name="Google Shape;270;p30"/>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271" name="Google Shape;271;p30"/>
          <p:cNvPicPr preferRelativeResize="0"/>
          <p:nvPr/>
        </p:nvPicPr>
        <p:blipFill rotWithShape="1">
          <a:blip r:embed="rId5">
            <a:alphaModFix/>
          </a:blip>
          <a:srcRect b="0" l="0" r="0" t="0"/>
          <a:stretch/>
        </p:blipFill>
        <p:spPr>
          <a:xfrm>
            <a:off x="742700" y="2978125"/>
            <a:ext cx="4613600" cy="3460200"/>
          </a:xfrm>
          <a:prstGeom prst="rect">
            <a:avLst/>
          </a:prstGeom>
          <a:noFill/>
          <a:ln>
            <a:noFill/>
          </a:ln>
        </p:spPr>
      </p:pic>
      <p:pic>
        <p:nvPicPr>
          <p:cNvPr id="272" name="Google Shape;272;p30"/>
          <p:cNvPicPr preferRelativeResize="0"/>
          <p:nvPr/>
        </p:nvPicPr>
        <p:blipFill rotWithShape="1">
          <a:blip r:embed="rId6">
            <a:alphaModFix/>
          </a:blip>
          <a:srcRect b="0" l="8399" r="0" t="11016"/>
          <a:stretch/>
        </p:blipFill>
        <p:spPr>
          <a:xfrm>
            <a:off x="6686875" y="2978125"/>
            <a:ext cx="4749177" cy="3460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0F0"/>
        </a:solidFill>
      </p:bgPr>
    </p:bg>
    <p:spTree>
      <p:nvGrpSpPr>
        <p:cNvPr id="100" name="Shape 100"/>
        <p:cNvGrpSpPr/>
        <p:nvPr/>
      </p:nvGrpSpPr>
      <p:grpSpPr>
        <a:xfrm>
          <a:off x="0" y="0"/>
          <a:ext cx="0" cy="0"/>
          <a:chOff x="0" y="0"/>
          <a:chExt cx="0" cy="0"/>
        </a:xfrm>
      </p:grpSpPr>
      <p:sp>
        <p:nvSpPr>
          <p:cNvPr id="101" name="Google Shape;101;p2"/>
          <p:cNvSpPr txBox="1"/>
          <p:nvPr>
            <p:ph type="title"/>
          </p:nvPr>
        </p:nvSpPr>
        <p:spPr>
          <a:xfrm>
            <a:off x="838200" y="1262610"/>
            <a:ext cx="105156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What is this Hackathon about?</a:t>
            </a:r>
            <a:endParaRPr b="1" i="0" sz="4400" u="none" cap="none" strike="noStrike">
              <a:solidFill>
                <a:schemeClr val="dk1"/>
              </a:solidFill>
              <a:latin typeface="Calibri"/>
              <a:ea typeface="Calibri"/>
              <a:cs typeface="Calibri"/>
              <a:sym typeface="Calibri"/>
            </a:endParaRPr>
          </a:p>
        </p:txBody>
      </p:sp>
      <p:pic>
        <p:nvPicPr>
          <p:cNvPr id="102" name="Google Shape;102;p2"/>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103" name="Google Shape;103;p2"/>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104" name="Google Shape;104;p2"/>
          <p:cNvSpPr txBox="1"/>
          <p:nvPr/>
        </p:nvSpPr>
        <p:spPr>
          <a:xfrm>
            <a:off x="1069350" y="2295425"/>
            <a:ext cx="10122300" cy="4094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3000"/>
              <a:buFont typeface="Calibri"/>
              <a:buChar char="•"/>
            </a:pPr>
            <a:r>
              <a:rPr b="0" i="0" lang="en-US" sz="4400" u="none" cap="none" strike="noStrike">
                <a:solidFill>
                  <a:schemeClr val="dk1"/>
                </a:solidFill>
                <a:latin typeface="Calibri"/>
                <a:ea typeface="Calibri"/>
                <a:cs typeface="Calibri"/>
                <a:sym typeface="Calibri"/>
              </a:rPr>
              <a:t>Create an application with a positive impact on our community.</a:t>
            </a:r>
            <a:endParaRPr b="0" i="0" sz="4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000"/>
              <a:buFont typeface="Calibri"/>
              <a:buChar char="•"/>
            </a:pPr>
            <a:r>
              <a:rPr b="0" i="0" lang="en-US" sz="4400" u="none" cap="none" strike="noStrike">
                <a:solidFill>
                  <a:schemeClr val="dk1"/>
                </a:solidFill>
                <a:latin typeface="Calibri"/>
                <a:ea typeface="Calibri"/>
                <a:cs typeface="Calibri"/>
                <a:sym typeface="Calibri"/>
              </a:rPr>
              <a:t>Learn some coding.</a:t>
            </a:r>
            <a:endParaRPr b="0" i="0" sz="4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1000"/>
              </a:spcAft>
              <a:buClr>
                <a:schemeClr val="dk1"/>
              </a:buClr>
              <a:buSzPts val="3000"/>
              <a:buFont typeface="Calibri"/>
              <a:buChar char="•"/>
            </a:pPr>
            <a:r>
              <a:rPr b="0" i="0" lang="en-US" sz="4400" u="none" cap="none" strike="noStrike">
                <a:solidFill>
                  <a:schemeClr val="dk1"/>
                </a:solidFill>
                <a:latin typeface="Calibri"/>
                <a:ea typeface="Calibri"/>
                <a:cs typeface="Calibri"/>
                <a:sym typeface="Calibri"/>
              </a:rPr>
              <a:t>Have fun.</a:t>
            </a:r>
            <a:endParaRPr b="0" i="0" sz="4400" u="none" cap="none" strike="noStrike">
              <a:solidFill>
                <a:schemeClr val="dk1"/>
              </a:solidFill>
              <a:latin typeface="Calibri"/>
              <a:ea typeface="Calibri"/>
              <a:cs typeface="Calibri"/>
              <a:sym typeface="Calibri"/>
            </a:endParaRPr>
          </a:p>
        </p:txBody>
      </p:sp>
      <p:sp>
        <p:nvSpPr>
          <p:cNvPr id="105" name="Google Shape;105;p2"/>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5"/>
          <p:cNvSpPr txBox="1"/>
          <p:nvPr>
            <p:ph type="title"/>
          </p:nvPr>
        </p:nvSpPr>
        <p:spPr>
          <a:xfrm>
            <a:off x="546850" y="1261200"/>
            <a:ext cx="64569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Hardware Setup</a:t>
            </a:r>
            <a:endParaRPr b="1" i="0" sz="4400" u="none" cap="none" strike="noStrike">
              <a:solidFill>
                <a:schemeClr val="dk1"/>
              </a:solidFill>
              <a:latin typeface="Calibri"/>
              <a:ea typeface="Calibri"/>
              <a:cs typeface="Calibri"/>
              <a:sym typeface="Calibri"/>
            </a:endParaRPr>
          </a:p>
        </p:txBody>
      </p:sp>
      <p:pic>
        <p:nvPicPr>
          <p:cNvPr id="279" name="Google Shape;279;p1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80" name="Google Shape;280;p15"/>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81" name="Google Shape;281;p15"/>
          <p:cNvSpPr txBox="1"/>
          <p:nvPr/>
        </p:nvSpPr>
        <p:spPr>
          <a:xfrm>
            <a:off x="706100" y="2254200"/>
            <a:ext cx="7071000" cy="3013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 </a:t>
            </a:r>
            <a:r>
              <a:rPr b="1" i="0" lang="en-US" sz="2800" u="none" cap="none" strike="noStrike">
                <a:solidFill>
                  <a:schemeClr val="dk1"/>
                </a:solidFill>
                <a:latin typeface="Calibri"/>
                <a:ea typeface="Calibri"/>
                <a:cs typeface="Calibri"/>
                <a:sym typeface="Calibri"/>
              </a:rPr>
              <a:t>TEAL</a:t>
            </a:r>
            <a:r>
              <a:rPr b="1" lang="en-US" sz="2800">
                <a:solidFill>
                  <a:schemeClr val="dk1"/>
                </a:solidFill>
                <a:latin typeface="Calibri"/>
                <a:ea typeface="Calibri"/>
                <a:cs typeface="Calibri"/>
                <a:sym typeface="Calibri"/>
              </a:rPr>
              <a:t> Work Space</a:t>
            </a:r>
            <a:r>
              <a:rPr lang="en-US" sz="2800">
                <a:solidFill>
                  <a:schemeClr val="dk1"/>
                </a:solidFill>
                <a:latin typeface="Calibri"/>
                <a:ea typeface="Calibri"/>
                <a:cs typeface="Calibri"/>
                <a:sym typeface="Calibri"/>
              </a:rPr>
              <a:t>,</a:t>
            </a:r>
            <a:r>
              <a:rPr b="0" i="0" lang="en-US" sz="2800" u="none" cap="none" strike="noStrike">
                <a:solidFill>
                  <a:schemeClr val="dk1"/>
                </a:solidFill>
                <a:latin typeface="Calibri"/>
                <a:ea typeface="Calibri"/>
                <a:cs typeface="Calibri"/>
                <a:sym typeface="Calibri"/>
              </a:rPr>
              <a:t> each </a:t>
            </a:r>
            <a:r>
              <a:rPr b="0" i="0" lang="en-US" sz="2800" u="sng" cap="none" strike="noStrike">
                <a:solidFill>
                  <a:schemeClr val="dk1"/>
                </a:solidFill>
                <a:latin typeface="Calibri"/>
                <a:ea typeface="Calibri"/>
                <a:cs typeface="Calibri"/>
                <a:sym typeface="Calibri"/>
              </a:rPr>
              <a:t>team</a:t>
            </a:r>
            <a:r>
              <a:rPr b="0" i="0" lang="en-US" sz="2800" u="none" cap="none" strike="noStrike">
                <a:solidFill>
                  <a:schemeClr val="dk1"/>
                </a:solidFill>
                <a:latin typeface="Calibri"/>
                <a:ea typeface="Calibri"/>
                <a:cs typeface="Calibri"/>
                <a:sym typeface="Calibri"/>
              </a:rPr>
              <a:t> has:</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2800" u="sng" cap="none" strike="noStrike">
                <a:solidFill>
                  <a:schemeClr val="dk1"/>
                </a:solidFill>
                <a:latin typeface="Calibri"/>
                <a:ea typeface="Calibri"/>
                <a:cs typeface="Calibri"/>
                <a:sym typeface="Calibri"/>
              </a:rPr>
              <a:t>Desktop computer</a:t>
            </a:r>
            <a:r>
              <a:rPr b="0" i="0" lang="en-US" sz="2800" u="none" cap="none" strike="noStrike">
                <a:solidFill>
                  <a:schemeClr val="dk1"/>
                </a:solidFill>
                <a:latin typeface="Calibri"/>
                <a:ea typeface="Calibri"/>
                <a:cs typeface="Calibri"/>
                <a:sym typeface="Calibri"/>
              </a:rPr>
              <a:t> with internet access to implement the project</a:t>
            </a:r>
            <a:endParaRPr b="0" i="0" sz="2800" u="none" cap="none" strike="noStrike">
              <a:solidFill>
                <a:schemeClr val="dk1"/>
              </a:solidFill>
              <a:latin typeface="Calibri"/>
              <a:ea typeface="Calibri"/>
              <a:cs typeface="Calibri"/>
              <a:sym typeface="Calibri"/>
            </a:endParaRPr>
          </a:p>
          <a:p>
            <a:pPr indent="-254000" lvl="1" marL="6858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Login info in your Team Packet</a:t>
            </a:r>
            <a:endParaRPr b="0" i="0" sz="2800" u="none" cap="none" strike="noStrike">
              <a:solidFill>
                <a:schemeClr val="dk1"/>
              </a:solidFill>
              <a:latin typeface="Calibri"/>
              <a:ea typeface="Calibri"/>
              <a:cs typeface="Calibri"/>
              <a:sym typeface="Calibri"/>
            </a:endParaRPr>
          </a:p>
          <a:p>
            <a:pPr indent="-228600" lvl="0" marL="228600" marR="0" rtl="0" algn="l">
              <a:lnSpc>
                <a:spcPct val="100000"/>
              </a:lnSpc>
              <a:spcBef>
                <a:spcPts val="2000"/>
              </a:spcBef>
              <a:spcAft>
                <a:spcPts val="0"/>
              </a:spcAft>
              <a:buClr>
                <a:schemeClr val="dk1"/>
              </a:buClr>
              <a:buSzPts val="2800"/>
              <a:buFont typeface="Calibri"/>
              <a:buChar char="●"/>
            </a:pPr>
            <a:r>
              <a:rPr b="0" i="0" lang="en-US" sz="2800" u="sng" cap="none" strike="noStrike">
                <a:solidFill>
                  <a:schemeClr val="dk1"/>
                </a:solidFill>
                <a:latin typeface="Calibri"/>
                <a:ea typeface="Calibri"/>
                <a:cs typeface="Calibri"/>
                <a:sym typeface="Calibri"/>
              </a:rPr>
              <a:t>Wall-mounted screen</a:t>
            </a:r>
            <a:r>
              <a:rPr b="0" i="0" lang="en-US" sz="2800" u="none" cap="none" strike="noStrike">
                <a:solidFill>
                  <a:schemeClr val="dk1"/>
                </a:solidFill>
                <a:latin typeface="Calibri"/>
                <a:ea typeface="Calibri"/>
                <a:cs typeface="Calibri"/>
                <a:sym typeface="Calibri"/>
              </a:rPr>
              <a:t> for larger display.</a:t>
            </a:r>
            <a:endParaRPr b="0" i="0" sz="2800" u="none" cap="none" strike="noStrike">
              <a:solidFill>
                <a:schemeClr val="dk1"/>
              </a:solidFill>
              <a:latin typeface="Calibri"/>
              <a:ea typeface="Calibri"/>
              <a:cs typeface="Calibri"/>
              <a:sym typeface="Calibri"/>
            </a:endParaRPr>
          </a:p>
          <a:p>
            <a:pPr indent="-228600" lvl="0" marL="228600" marR="0" rtl="0" algn="l">
              <a:lnSpc>
                <a:spcPct val="100000"/>
              </a:lnSpc>
              <a:spcBef>
                <a:spcPts val="2000"/>
              </a:spcBef>
              <a:spcAft>
                <a:spcPts val="1000"/>
              </a:spcAft>
              <a:buClr>
                <a:schemeClr val="dk1"/>
              </a:buClr>
              <a:buSzPts val="2800"/>
              <a:buFont typeface="Calibri"/>
              <a:buChar char="●"/>
            </a:pPr>
            <a:r>
              <a:rPr b="0" i="0" lang="en-US" sz="2800" u="sng" cap="none" strike="noStrike">
                <a:solidFill>
                  <a:schemeClr val="dk1"/>
                </a:solidFill>
                <a:latin typeface="Calibri"/>
                <a:ea typeface="Calibri"/>
                <a:cs typeface="Calibri"/>
                <a:sym typeface="Calibri"/>
              </a:rPr>
              <a:t>Marker whiteboard</a:t>
            </a:r>
            <a:r>
              <a:rPr b="0" i="0" lang="en-US" sz="2800" u="none" cap="none" strike="noStrike">
                <a:solidFill>
                  <a:schemeClr val="dk1"/>
                </a:solidFill>
                <a:latin typeface="Calibri"/>
                <a:ea typeface="Calibri"/>
                <a:cs typeface="Calibri"/>
                <a:sym typeface="Calibri"/>
              </a:rPr>
              <a:t> for brainstorming ideas.</a:t>
            </a:r>
            <a:endParaRPr b="0" i="0" sz="2800" u="none" cap="none" strike="noStrike">
              <a:solidFill>
                <a:schemeClr val="dk1"/>
              </a:solidFill>
              <a:latin typeface="Calibri"/>
              <a:ea typeface="Calibri"/>
              <a:cs typeface="Calibri"/>
              <a:sym typeface="Calibri"/>
            </a:endParaRPr>
          </a:p>
        </p:txBody>
      </p:sp>
      <p:sp>
        <p:nvSpPr>
          <p:cNvPr id="282" name="Google Shape;282;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283" name="Google Shape;283;p15"/>
          <p:cNvPicPr preferRelativeResize="0"/>
          <p:nvPr/>
        </p:nvPicPr>
        <p:blipFill rotWithShape="1">
          <a:blip r:embed="rId5">
            <a:alphaModFix/>
          </a:blip>
          <a:srcRect b="0" l="0" r="0" t="0"/>
          <a:stretch/>
        </p:blipFill>
        <p:spPr>
          <a:xfrm>
            <a:off x="8336375" y="4646898"/>
            <a:ext cx="3562025" cy="1709500"/>
          </a:xfrm>
          <a:prstGeom prst="rect">
            <a:avLst/>
          </a:prstGeom>
          <a:noFill/>
          <a:ln>
            <a:noFill/>
          </a:ln>
        </p:spPr>
      </p:pic>
      <p:pic>
        <p:nvPicPr>
          <p:cNvPr id="284" name="Google Shape;284;p15"/>
          <p:cNvPicPr preferRelativeResize="0"/>
          <p:nvPr/>
        </p:nvPicPr>
        <p:blipFill rotWithShape="1">
          <a:blip r:embed="rId6">
            <a:alphaModFix/>
          </a:blip>
          <a:srcRect b="0" l="0" r="0" t="0"/>
          <a:stretch/>
        </p:blipFill>
        <p:spPr>
          <a:xfrm>
            <a:off x="8030575" y="1436375"/>
            <a:ext cx="3867824" cy="29008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6"/>
          <p:cNvSpPr txBox="1"/>
          <p:nvPr>
            <p:ph type="title"/>
          </p:nvPr>
        </p:nvSpPr>
        <p:spPr>
          <a:xfrm>
            <a:off x="838200" y="1261200"/>
            <a:ext cx="110127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Additional Possible Hardware</a:t>
            </a:r>
            <a:endParaRPr b="1" i="0" sz="4400" u="none" cap="none" strike="noStrike">
              <a:solidFill>
                <a:schemeClr val="dk1"/>
              </a:solidFill>
              <a:latin typeface="Calibri"/>
              <a:ea typeface="Calibri"/>
              <a:cs typeface="Calibri"/>
              <a:sym typeface="Calibri"/>
            </a:endParaRPr>
          </a:p>
        </p:txBody>
      </p:sp>
      <p:pic>
        <p:nvPicPr>
          <p:cNvPr id="291" name="Google Shape;291;p16"/>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292" name="Google Shape;292;p16"/>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293" name="Google Shape;293;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294" name="Google Shape;294;p16"/>
          <p:cNvSpPr txBox="1"/>
          <p:nvPr/>
        </p:nvSpPr>
        <p:spPr>
          <a:xfrm>
            <a:off x="1095000" y="2431500"/>
            <a:ext cx="10755900" cy="3013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In TEALS Work Sp</a:t>
            </a:r>
            <a:r>
              <a:rPr lang="en-US" sz="3600">
                <a:solidFill>
                  <a:schemeClr val="dk1"/>
                </a:solidFill>
                <a:latin typeface="Calibri"/>
                <a:ea typeface="Calibri"/>
                <a:cs typeface="Calibri"/>
                <a:sym typeface="Calibri"/>
              </a:rPr>
              <a:t>ace</a:t>
            </a:r>
            <a:r>
              <a:rPr b="0" i="0" lang="en-US" sz="3600" u="none" cap="none" strike="noStrike">
                <a:solidFill>
                  <a:schemeClr val="dk1"/>
                </a:solidFill>
                <a:latin typeface="Calibri"/>
                <a:ea typeface="Calibri"/>
                <a:cs typeface="Calibri"/>
                <a:sym typeface="Calibri"/>
              </a:rPr>
              <a:t>, each </a:t>
            </a:r>
            <a:r>
              <a:rPr b="0" i="0" lang="en-US" sz="3600" u="sng" cap="none" strike="noStrike">
                <a:solidFill>
                  <a:schemeClr val="dk1"/>
                </a:solidFill>
                <a:latin typeface="Calibri"/>
                <a:ea typeface="Calibri"/>
                <a:cs typeface="Calibri"/>
                <a:sym typeface="Calibri"/>
              </a:rPr>
              <a:t>team</a:t>
            </a:r>
            <a:r>
              <a:rPr b="0" i="0" lang="en-US" sz="3600" u="none" cap="none" strike="noStrike">
                <a:solidFill>
                  <a:schemeClr val="dk1"/>
                </a:solidFill>
                <a:latin typeface="Calibri"/>
                <a:ea typeface="Calibri"/>
                <a:cs typeface="Calibri"/>
                <a:sym typeface="Calibri"/>
              </a:rPr>
              <a:t> may also:</a:t>
            </a:r>
            <a:endParaRPr/>
          </a:p>
          <a:p>
            <a:pPr indent="0" lvl="0" marL="0" marR="0" rtl="0" algn="l">
              <a:lnSpc>
                <a:spcPct val="8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a:p>
            <a:pPr indent="-228600" lvl="0" marL="685800" marR="0" rtl="0" algn="l">
              <a:lnSpc>
                <a:spcPct val="100000"/>
              </a:lnSpc>
              <a:spcBef>
                <a:spcPts val="1000"/>
              </a:spcBef>
              <a:spcAft>
                <a:spcPts val="0"/>
              </a:spcAft>
              <a:buClr>
                <a:schemeClr val="dk1"/>
              </a:buClr>
              <a:buSzPts val="2800"/>
              <a:buFont typeface="Calibri"/>
              <a:buChar char="●"/>
            </a:pPr>
            <a:r>
              <a:rPr b="0" i="0" lang="en-US" sz="3600" u="none" cap="none" strike="noStrike">
                <a:solidFill>
                  <a:schemeClr val="dk1"/>
                </a:solidFill>
                <a:latin typeface="Calibri"/>
                <a:ea typeface="Calibri"/>
                <a:cs typeface="Calibri"/>
                <a:sym typeface="Calibri"/>
              </a:rPr>
              <a:t>Connect </a:t>
            </a:r>
            <a:r>
              <a:rPr b="0" i="0" lang="en-US" sz="3600" u="sng" cap="none" strike="noStrike">
                <a:solidFill>
                  <a:schemeClr val="dk1"/>
                </a:solidFill>
                <a:latin typeface="Calibri"/>
                <a:ea typeface="Calibri"/>
                <a:cs typeface="Calibri"/>
                <a:sym typeface="Calibri"/>
              </a:rPr>
              <a:t>laptops</a:t>
            </a:r>
            <a:r>
              <a:rPr b="0" i="0" lang="en-US" sz="3600" u="none" cap="none" strike="noStrike">
                <a:solidFill>
                  <a:schemeClr val="dk1"/>
                </a:solidFill>
                <a:latin typeface="Calibri"/>
                <a:ea typeface="Calibri"/>
                <a:cs typeface="Calibri"/>
                <a:sym typeface="Calibri"/>
              </a:rPr>
              <a:t> or other devices to </a:t>
            </a:r>
            <a:r>
              <a:rPr b="1" i="0" lang="en-US" sz="3600" u="none" cap="none" strike="noStrike">
                <a:solidFill>
                  <a:schemeClr val="dk1"/>
                </a:solidFill>
                <a:latin typeface="Calibri"/>
                <a:ea typeface="Calibri"/>
                <a:cs typeface="Calibri"/>
                <a:sym typeface="Calibri"/>
              </a:rPr>
              <a:t>Secure</a:t>
            </a:r>
            <a:r>
              <a:rPr b="1" lang="en-US" sz="3600">
                <a:solidFill>
                  <a:schemeClr val="dk1"/>
                </a:solidFill>
                <a:latin typeface="Calibri"/>
                <a:ea typeface="Calibri"/>
                <a:cs typeface="Calibri"/>
                <a:sym typeface="Calibri"/>
              </a:rPr>
              <a:t>West</a:t>
            </a:r>
            <a:r>
              <a:rPr lang="en-US" sz="3600">
                <a:solidFill>
                  <a:schemeClr val="dk1"/>
                </a:solidFill>
                <a:latin typeface="Calibri"/>
                <a:ea typeface="Calibri"/>
                <a:cs typeface="Calibri"/>
                <a:sym typeface="Calibri"/>
              </a:rPr>
              <a:t> </a:t>
            </a:r>
            <a:r>
              <a:rPr b="0" i="0" lang="en-US" sz="3600" u="none" cap="none" strike="noStrike">
                <a:solidFill>
                  <a:schemeClr val="dk1"/>
                </a:solidFill>
                <a:latin typeface="Calibri"/>
                <a:ea typeface="Calibri"/>
                <a:cs typeface="Calibri"/>
                <a:sym typeface="Calibri"/>
              </a:rPr>
              <a:t>[WiFi].</a:t>
            </a:r>
            <a:endParaRPr b="0" i="0" sz="3600" u="none" cap="none" strike="noStrike">
              <a:solidFill>
                <a:schemeClr val="dk1"/>
              </a:solidFill>
              <a:latin typeface="Calibri"/>
              <a:ea typeface="Calibri"/>
              <a:cs typeface="Calibri"/>
              <a:sym typeface="Calibri"/>
            </a:endParaRPr>
          </a:p>
          <a:p>
            <a:pPr indent="0" lvl="0" marL="457200" marR="0" rtl="0" algn="l">
              <a:lnSpc>
                <a:spcPct val="100000"/>
              </a:lnSpc>
              <a:spcBef>
                <a:spcPts val="1000"/>
              </a:spcBef>
              <a:spcAft>
                <a:spcPts val="0"/>
              </a:spcAft>
              <a:buNone/>
            </a:pPr>
            <a:r>
              <a:t/>
            </a:r>
            <a:endParaRPr sz="100">
              <a:solidFill>
                <a:schemeClr val="dk1"/>
              </a:solidFill>
              <a:latin typeface="Calibri"/>
              <a:ea typeface="Calibri"/>
              <a:cs typeface="Calibri"/>
              <a:sym typeface="Calibri"/>
            </a:endParaRPr>
          </a:p>
          <a:p>
            <a:pPr indent="-234950" lvl="0" marL="685800" rtl="0" algn="l">
              <a:lnSpc>
                <a:spcPct val="100000"/>
              </a:lnSpc>
              <a:spcBef>
                <a:spcPts val="1000"/>
              </a:spcBef>
              <a:spcAft>
                <a:spcPts val="0"/>
              </a:spcAft>
              <a:buClr>
                <a:schemeClr val="dk1"/>
              </a:buClr>
              <a:buSzPts val="2800"/>
              <a:buFont typeface="Calibri"/>
              <a:buChar char="●"/>
            </a:pPr>
            <a:r>
              <a:rPr lang="en-US" sz="3600">
                <a:solidFill>
                  <a:schemeClr val="dk1"/>
                </a:solidFill>
                <a:latin typeface="Calibri"/>
                <a:ea typeface="Calibri"/>
                <a:cs typeface="Calibri"/>
                <a:sym typeface="Calibri"/>
              </a:rPr>
              <a:t>Check out a Chromebook (limit 1 per team).</a:t>
            </a:r>
            <a:endParaRPr sz="3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title"/>
          </p:nvPr>
        </p:nvSpPr>
        <p:spPr>
          <a:xfrm>
            <a:off x="289125" y="1262600"/>
            <a:ext cx="54261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RE: Today’s WiFi</a:t>
            </a:r>
            <a:endParaRPr b="1" i="0" sz="4400" u="none" cap="none" strike="noStrike">
              <a:solidFill>
                <a:schemeClr val="dk1"/>
              </a:solidFill>
              <a:latin typeface="Calibri"/>
              <a:ea typeface="Calibri"/>
              <a:cs typeface="Calibri"/>
              <a:sym typeface="Calibri"/>
            </a:endParaRPr>
          </a:p>
        </p:txBody>
      </p:sp>
      <p:pic>
        <p:nvPicPr>
          <p:cNvPr id="301" name="Google Shape;301;p18"/>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02" name="Google Shape;302;p18"/>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03" name="Google Shape;303;p18"/>
          <p:cNvSpPr txBox="1"/>
          <p:nvPr/>
        </p:nvSpPr>
        <p:spPr>
          <a:xfrm>
            <a:off x="493175" y="2306650"/>
            <a:ext cx="6835500" cy="4049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Each participant issued individual 12-digit access code</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By Mentor: </a:t>
            </a:r>
            <a:r>
              <a:rPr lang="en-US" sz="2800">
                <a:solidFill>
                  <a:schemeClr val="dk1"/>
                </a:solidFill>
                <a:latin typeface="Calibri"/>
                <a:ea typeface="Calibri"/>
                <a:cs typeface="Calibri"/>
                <a:sym typeface="Calibri"/>
              </a:rPr>
              <a:t>Tracey</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At Supply/Mentor Table</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In TEAL Room</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Each code connects up to 5 devices</a:t>
            </a:r>
            <a:endParaRPr b="0" i="0" sz="2800" u="none" cap="none" strike="noStrike">
              <a:solidFill>
                <a:schemeClr val="dk1"/>
              </a:solidFill>
              <a:latin typeface="Calibri"/>
              <a:ea typeface="Calibri"/>
              <a:cs typeface="Calibri"/>
              <a:sym typeface="Calibri"/>
            </a:endParaRPr>
          </a:p>
          <a:p>
            <a:pPr indent="0" lvl="0" marL="228600" marR="0" rtl="0" algn="l">
              <a:lnSpc>
                <a:spcPct val="80000"/>
              </a:lnSpc>
              <a:spcBef>
                <a:spcPts val="10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1" lang="en-US" sz="2800" u="none" cap="none" strike="noStrike">
                <a:solidFill>
                  <a:schemeClr val="dk1"/>
                </a:solidFill>
                <a:latin typeface="Calibri"/>
                <a:ea typeface="Calibri"/>
                <a:cs typeface="Calibri"/>
                <a:sym typeface="Calibri"/>
              </a:rPr>
              <a:t> Alternatively: Guest Access thru </a:t>
            </a:r>
            <a:r>
              <a:rPr b="1" i="1" lang="en-US" sz="2800" u="none" cap="none" strike="noStrike">
                <a:solidFill>
                  <a:schemeClr val="dk1"/>
                </a:solidFill>
                <a:latin typeface="Calibri"/>
                <a:ea typeface="Calibri"/>
                <a:cs typeface="Calibri"/>
                <a:sym typeface="Calibri"/>
              </a:rPr>
              <a:t>Welcome West+Secure West</a:t>
            </a:r>
            <a:r>
              <a:rPr b="0" i="1" lang="en-US" sz="2800" u="none" cap="none" strike="noStrike">
                <a:solidFill>
                  <a:schemeClr val="dk1"/>
                </a:solidFill>
                <a:latin typeface="Calibri"/>
                <a:ea typeface="Calibri"/>
                <a:cs typeface="Calibri"/>
                <a:sym typeface="Calibri"/>
              </a:rPr>
              <a:t> (more complicated)</a:t>
            </a:r>
            <a:endParaRPr b="0" i="1" sz="2800" u="none" cap="none" strike="noStrike">
              <a:solidFill>
                <a:schemeClr val="dk1"/>
              </a:solidFill>
              <a:latin typeface="Calibri"/>
              <a:ea typeface="Calibri"/>
              <a:cs typeface="Calibri"/>
              <a:sym typeface="Calibri"/>
            </a:endParaRPr>
          </a:p>
          <a:p>
            <a:pPr indent="0" lvl="0" marL="0" marR="0" rtl="0" algn="l">
              <a:lnSpc>
                <a:spcPct val="80000"/>
              </a:lnSpc>
              <a:spcBef>
                <a:spcPts val="100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04" name="Google Shape;304;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305" name="Google Shape;305;p18"/>
          <p:cNvPicPr preferRelativeResize="0"/>
          <p:nvPr/>
        </p:nvPicPr>
        <p:blipFill rotWithShape="1">
          <a:blip r:embed="rId5">
            <a:alphaModFix/>
          </a:blip>
          <a:srcRect b="0" l="0" r="0" t="0"/>
          <a:stretch/>
        </p:blipFill>
        <p:spPr>
          <a:xfrm>
            <a:off x="7413800" y="1423975"/>
            <a:ext cx="3601700" cy="54340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310" name="Shape 310"/>
        <p:cNvGrpSpPr/>
        <p:nvPr/>
      </p:nvGrpSpPr>
      <p:grpSpPr>
        <a:xfrm>
          <a:off x="0" y="0"/>
          <a:ext cx="0" cy="0"/>
          <a:chOff x="0" y="0"/>
          <a:chExt cx="0" cy="0"/>
        </a:xfrm>
      </p:grpSpPr>
      <p:sp>
        <p:nvSpPr>
          <p:cNvPr id="311" name="Google Shape;311;g123f692dbf8_0_14"/>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Introducing Our Mentors</a:t>
            </a:r>
            <a:endParaRPr b="1"/>
          </a:p>
        </p:txBody>
      </p:sp>
      <p:sp>
        <p:nvSpPr>
          <p:cNvPr id="312" name="Google Shape;312;g123f692dbf8_0_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19"/>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19" name="Google Shape;319;p19"/>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20" name="Google Shape;320;p19"/>
          <p:cNvSpPr txBox="1"/>
          <p:nvPr/>
        </p:nvSpPr>
        <p:spPr>
          <a:xfrm>
            <a:off x="838425" y="1670125"/>
            <a:ext cx="10515600" cy="3711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1000"/>
              </a:spcBef>
              <a:spcAft>
                <a:spcPts val="0"/>
              </a:spcAft>
              <a:buClr>
                <a:srgbClr val="000000"/>
              </a:buClr>
              <a:buSzPts val="4800"/>
              <a:buFont typeface="Arial"/>
              <a:buNone/>
            </a:pPr>
            <a:r>
              <a:rPr b="1" i="0" lang="en-US" sz="4800" u="none" cap="none" strike="noStrike">
                <a:solidFill>
                  <a:schemeClr val="dk1"/>
                </a:solidFill>
                <a:latin typeface="Calibri"/>
                <a:ea typeface="Calibri"/>
                <a:cs typeface="Calibri"/>
                <a:sym typeface="Calibri"/>
              </a:rPr>
              <a:t>If you need help, ask a mentor.</a:t>
            </a:r>
            <a:endParaRPr b="1" i="0" sz="4800" u="none" cap="none" strike="noStrike">
              <a:solidFill>
                <a:schemeClr val="dk1"/>
              </a:solidFill>
              <a:latin typeface="Calibri"/>
              <a:ea typeface="Calibri"/>
              <a:cs typeface="Calibri"/>
              <a:sym typeface="Calibri"/>
            </a:endParaRPr>
          </a:p>
        </p:txBody>
      </p:sp>
      <p:sp>
        <p:nvSpPr>
          <p:cNvPr id="321" name="Google Shape;321;p19"/>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838200" y="1262610"/>
            <a:ext cx="105156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Your Mentor Team</a:t>
            </a:r>
            <a:endParaRPr b="1" i="0" sz="4400" u="none" cap="none" strike="noStrike">
              <a:solidFill>
                <a:schemeClr val="dk1"/>
              </a:solidFill>
              <a:latin typeface="Calibri"/>
              <a:ea typeface="Calibri"/>
              <a:cs typeface="Calibri"/>
              <a:sym typeface="Calibri"/>
            </a:endParaRPr>
          </a:p>
        </p:txBody>
      </p:sp>
      <p:pic>
        <p:nvPicPr>
          <p:cNvPr id="328" name="Google Shape;328;p20"/>
          <p:cNvPicPr preferRelativeResize="0"/>
          <p:nvPr>
            <p:ph idx="1" type="body"/>
          </p:nvPr>
        </p:nvPicPr>
        <p:blipFill rotWithShape="1">
          <a:blip r:embed="rId3">
            <a:alphaModFix/>
          </a:blip>
          <a:srcRect b="0" l="0" r="0" t="0"/>
          <a:stretch/>
        </p:blipFill>
        <p:spPr>
          <a:xfrm>
            <a:off x="0" y="1"/>
            <a:ext cx="6099048" cy="1261199"/>
          </a:xfrm>
          <a:prstGeom prst="rect">
            <a:avLst/>
          </a:prstGeom>
          <a:noFill/>
          <a:ln>
            <a:noFill/>
          </a:ln>
        </p:spPr>
      </p:pic>
      <p:pic>
        <p:nvPicPr>
          <p:cNvPr id="329" name="Google Shape;329;p20"/>
          <p:cNvPicPr preferRelativeResize="0"/>
          <p:nvPr/>
        </p:nvPicPr>
        <p:blipFill rotWithShape="1">
          <a:blip r:embed="rId4">
            <a:alphaModFix/>
          </a:blip>
          <a:srcRect b="0" l="0" r="0" t="0"/>
          <a:stretch/>
        </p:blipFill>
        <p:spPr>
          <a:xfrm>
            <a:off x="6099048" y="1392"/>
            <a:ext cx="6099048" cy="1261201"/>
          </a:xfrm>
          <a:prstGeom prst="rect">
            <a:avLst/>
          </a:prstGeom>
          <a:noFill/>
          <a:ln>
            <a:noFill/>
          </a:ln>
        </p:spPr>
      </p:pic>
      <p:sp>
        <p:nvSpPr>
          <p:cNvPr id="330" name="Google Shape;330;p20"/>
          <p:cNvSpPr txBox="1"/>
          <p:nvPr/>
        </p:nvSpPr>
        <p:spPr>
          <a:xfrm>
            <a:off x="6099050" y="2268525"/>
            <a:ext cx="5712000" cy="3287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chemeClr val="dk1"/>
              </a:buClr>
              <a:buSzPts val="3500"/>
              <a:buFont typeface="Calibri"/>
              <a:buChar char="•"/>
            </a:pPr>
            <a:r>
              <a:rPr b="1" i="0" lang="en-US" sz="3500" u="none" cap="none" strike="noStrike">
                <a:solidFill>
                  <a:schemeClr val="dk1"/>
                </a:solidFill>
                <a:latin typeface="Calibri"/>
                <a:ea typeface="Calibri"/>
                <a:cs typeface="Calibri"/>
                <a:sym typeface="Calibri"/>
              </a:rPr>
              <a:t>Tracey</a:t>
            </a:r>
            <a:r>
              <a:rPr b="0" i="0" lang="en-US" sz="3500" u="none" cap="none" strike="noStrike">
                <a:solidFill>
                  <a:schemeClr val="dk1"/>
                </a:solidFill>
                <a:latin typeface="Calibri"/>
                <a:ea typeface="Calibri"/>
                <a:cs typeface="Calibri"/>
                <a:sym typeface="Calibri"/>
              </a:rPr>
              <a:t>, </a:t>
            </a:r>
            <a:r>
              <a:rPr b="0" i="1" lang="en-US" sz="3500" u="none" cap="none" strike="noStrike">
                <a:solidFill>
                  <a:schemeClr val="dk1"/>
                </a:solidFill>
                <a:latin typeface="Calibri"/>
                <a:ea typeface="Calibri"/>
                <a:cs typeface="Calibri"/>
                <a:sym typeface="Calibri"/>
              </a:rPr>
              <a:t>Microsoft T</a:t>
            </a:r>
            <a:r>
              <a:rPr i="1" lang="en-US" sz="3500">
                <a:solidFill>
                  <a:schemeClr val="dk1"/>
                </a:solidFill>
                <a:latin typeface="Calibri"/>
                <a:ea typeface="Calibri"/>
                <a:cs typeface="Calibri"/>
                <a:sym typeface="Calibri"/>
              </a:rPr>
              <a:t>EALS and UWG CS</a:t>
            </a:r>
            <a:endParaRPr b="0" i="1" sz="35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Anja</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UWG CS</a:t>
            </a:r>
            <a:endParaRPr b="0" i="1" sz="35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i="0" lang="en-US" sz="3500" u="none" cap="none" strike="noStrike">
                <a:solidFill>
                  <a:schemeClr val="dk1"/>
                </a:solidFill>
                <a:latin typeface="Calibri"/>
                <a:ea typeface="Calibri"/>
                <a:cs typeface="Calibri"/>
                <a:sym typeface="Calibri"/>
              </a:rPr>
              <a:t>Jonathan</a:t>
            </a:r>
            <a:r>
              <a:rPr b="0" i="0" lang="en-US" sz="3500" u="none" cap="none" strike="noStrike">
                <a:solidFill>
                  <a:schemeClr val="dk1"/>
                </a:solidFill>
                <a:latin typeface="Calibri"/>
                <a:ea typeface="Calibri"/>
                <a:cs typeface="Calibri"/>
                <a:sym typeface="Calibri"/>
              </a:rPr>
              <a:t>, </a:t>
            </a:r>
            <a:r>
              <a:rPr b="0" i="1" lang="en-US" sz="3500" u="none" cap="none" strike="noStrike">
                <a:solidFill>
                  <a:schemeClr val="dk1"/>
                </a:solidFill>
                <a:latin typeface="Calibri"/>
                <a:ea typeface="Calibri"/>
                <a:cs typeface="Calibri"/>
                <a:sym typeface="Calibri"/>
              </a:rPr>
              <a:t>UWG </a:t>
            </a:r>
            <a:r>
              <a:rPr i="1" lang="en-US" sz="3500">
                <a:solidFill>
                  <a:schemeClr val="dk1"/>
                </a:solidFill>
                <a:latin typeface="Calibri"/>
                <a:ea typeface="Calibri"/>
                <a:cs typeface="Calibri"/>
                <a:sym typeface="Calibri"/>
              </a:rPr>
              <a:t>CS</a:t>
            </a:r>
            <a:endParaRPr b="0" i="1" sz="3500" u="none" cap="none" strike="noStrike">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Charity</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COE Innovations Lab</a:t>
            </a:r>
            <a:endParaRPr b="0" i="1" sz="3000" u="none" cap="none" strike="noStrike">
              <a:solidFill>
                <a:schemeClr val="dk1"/>
              </a:solidFill>
              <a:latin typeface="Calibri"/>
              <a:ea typeface="Calibri"/>
              <a:cs typeface="Calibri"/>
              <a:sym typeface="Calibri"/>
            </a:endParaRPr>
          </a:p>
        </p:txBody>
      </p:sp>
      <p:sp>
        <p:nvSpPr>
          <p:cNvPr id="331" name="Google Shape;331;p20"/>
          <p:cNvSpPr txBox="1"/>
          <p:nvPr/>
        </p:nvSpPr>
        <p:spPr>
          <a:xfrm>
            <a:off x="995150" y="2268525"/>
            <a:ext cx="4852800" cy="3510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1000"/>
              </a:spcBef>
              <a:spcAft>
                <a:spcPts val="0"/>
              </a:spcAft>
              <a:buClr>
                <a:schemeClr val="dk1"/>
              </a:buClr>
              <a:buSzPts val="3500"/>
              <a:buFont typeface="Calibri"/>
              <a:buChar char="•"/>
            </a:pPr>
            <a:r>
              <a:rPr b="1" i="0" lang="en-US" sz="3500" u="none" cap="none" strike="noStrike">
                <a:solidFill>
                  <a:schemeClr val="dk1"/>
                </a:solidFill>
                <a:latin typeface="Calibri"/>
                <a:ea typeface="Calibri"/>
                <a:cs typeface="Calibri"/>
                <a:sym typeface="Calibri"/>
              </a:rPr>
              <a:t>Witt</a:t>
            </a:r>
            <a:r>
              <a:rPr b="0" i="0" lang="en-US" sz="3500" u="none" cap="none" strike="noStrike">
                <a:solidFill>
                  <a:schemeClr val="dk1"/>
                </a:solidFill>
                <a:latin typeface="Calibri"/>
                <a:ea typeface="Calibri"/>
                <a:cs typeface="Calibri"/>
                <a:sym typeface="Calibri"/>
              </a:rPr>
              <a:t>, </a:t>
            </a:r>
            <a:r>
              <a:rPr b="0" i="1" lang="en-US" sz="3500" u="none" cap="none" strike="noStrike">
                <a:solidFill>
                  <a:schemeClr val="dk1"/>
                </a:solidFill>
                <a:latin typeface="Calibri"/>
                <a:ea typeface="Calibri"/>
                <a:cs typeface="Calibri"/>
                <a:sym typeface="Calibri"/>
              </a:rPr>
              <a:t>UWG Maker </a:t>
            </a:r>
            <a:r>
              <a:rPr i="1" lang="en-US" sz="3500">
                <a:solidFill>
                  <a:schemeClr val="dk1"/>
                </a:solidFill>
                <a:latin typeface="Calibri"/>
                <a:ea typeface="Calibri"/>
                <a:cs typeface="Calibri"/>
                <a:sym typeface="Calibri"/>
              </a:rPr>
              <a:t>Space</a:t>
            </a:r>
            <a:endParaRPr b="0" i="1" sz="35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Brian</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AHC</a:t>
            </a:r>
            <a:endParaRPr b="0" i="1" sz="35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Michael</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AHC</a:t>
            </a:r>
            <a:endParaRPr b="0" i="1" sz="3500" u="none" cap="none" strike="noStrike">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Dexter,</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AHC</a:t>
            </a:r>
            <a:endParaRPr i="1" sz="3500">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3500"/>
              <a:buFont typeface="Calibri"/>
              <a:buChar char="•"/>
            </a:pPr>
            <a:r>
              <a:rPr b="1" lang="en-US" sz="3500">
                <a:solidFill>
                  <a:schemeClr val="dk1"/>
                </a:solidFill>
                <a:latin typeface="Calibri"/>
                <a:ea typeface="Calibri"/>
                <a:cs typeface="Calibri"/>
                <a:sym typeface="Calibri"/>
              </a:rPr>
              <a:t>Caviaye</a:t>
            </a:r>
            <a:r>
              <a:rPr lang="en-US" sz="3500">
                <a:solidFill>
                  <a:schemeClr val="dk1"/>
                </a:solidFill>
                <a:latin typeface="Calibri"/>
                <a:ea typeface="Calibri"/>
                <a:cs typeface="Calibri"/>
                <a:sym typeface="Calibri"/>
              </a:rPr>
              <a:t>, </a:t>
            </a:r>
            <a:r>
              <a:rPr i="1" lang="en-US" sz="3500">
                <a:solidFill>
                  <a:schemeClr val="dk1"/>
                </a:solidFill>
                <a:latin typeface="Calibri"/>
                <a:ea typeface="Calibri"/>
                <a:cs typeface="Calibri"/>
                <a:sym typeface="Calibri"/>
              </a:rPr>
              <a:t>UWG ITS</a:t>
            </a:r>
            <a:endParaRPr i="1" sz="35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None/>
            </a:pPr>
            <a:r>
              <a:t/>
            </a:r>
            <a:endParaRPr b="0" i="0" sz="3500" u="none" cap="none" strike="noStrike">
              <a:solidFill>
                <a:schemeClr val="dk1"/>
              </a:solidFill>
              <a:highlight>
                <a:srgbClr val="FFFF00"/>
              </a:highlight>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332" name="Google Shape;332;p20"/>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333" name="Google Shape;333;p20"/>
          <p:cNvSpPr txBox="1"/>
          <p:nvPr/>
        </p:nvSpPr>
        <p:spPr>
          <a:xfrm>
            <a:off x="705600" y="6092700"/>
            <a:ext cx="10648200" cy="57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000000"/>
                </a:solidFill>
                <a:latin typeface="Calibri"/>
                <a:ea typeface="Calibri"/>
                <a:cs typeface="Calibri"/>
                <a:sym typeface="Calibri"/>
              </a:rPr>
              <a:t>Mentors, please stay in this room with me a second after teams go to TEAL room. </a:t>
            </a:r>
            <a:endParaRPr b="0" i="1" sz="24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2"/>
          <p:cNvSpPr txBox="1"/>
          <p:nvPr>
            <p:ph type="title"/>
          </p:nvPr>
        </p:nvSpPr>
        <p:spPr>
          <a:xfrm>
            <a:off x="838200" y="1261200"/>
            <a:ext cx="99576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Work as a Team</a:t>
            </a:r>
            <a:endParaRPr b="1" i="0" sz="4400" u="none" cap="none" strike="noStrike">
              <a:solidFill>
                <a:schemeClr val="dk1"/>
              </a:solidFill>
              <a:latin typeface="Calibri"/>
              <a:ea typeface="Calibri"/>
              <a:cs typeface="Calibri"/>
              <a:sym typeface="Calibri"/>
            </a:endParaRPr>
          </a:p>
        </p:txBody>
      </p:sp>
      <p:pic>
        <p:nvPicPr>
          <p:cNvPr id="340" name="Google Shape;340;p22"/>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41" name="Google Shape;341;p22"/>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42" name="Google Shape;342;p22"/>
          <p:cNvSpPr txBox="1"/>
          <p:nvPr/>
        </p:nvSpPr>
        <p:spPr>
          <a:xfrm>
            <a:off x="838199" y="2306750"/>
            <a:ext cx="7494091" cy="4049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 </a:t>
            </a:r>
            <a:r>
              <a:rPr b="0" i="0" lang="en-US" sz="4000" u="none" cap="none" strike="noStrike">
                <a:solidFill>
                  <a:schemeClr val="dk1"/>
                </a:solidFill>
                <a:latin typeface="Calibri"/>
                <a:ea typeface="Calibri"/>
                <a:cs typeface="Calibri"/>
                <a:sym typeface="Calibri"/>
              </a:rPr>
              <a:t>Embrace different ideas.</a:t>
            </a:r>
            <a:endParaRPr b="0" i="0" sz="4000" u="none" cap="none" strike="noStrike">
              <a:solidFill>
                <a:schemeClr val="dk1"/>
              </a:solidFill>
              <a:latin typeface="Calibri"/>
              <a:ea typeface="Calibri"/>
              <a:cs typeface="Calibri"/>
              <a:sym typeface="Calibri"/>
            </a:endParaRPr>
          </a:p>
          <a:p>
            <a:pPr indent="-254000" lvl="1" marL="685800" marR="0" rtl="0" algn="l">
              <a:lnSpc>
                <a:spcPct val="80000"/>
              </a:lnSpc>
              <a:spcBef>
                <a:spcPts val="0"/>
              </a:spcBef>
              <a:spcAft>
                <a:spcPts val="0"/>
              </a:spcAft>
              <a:buClr>
                <a:schemeClr val="dk1"/>
              </a:buClr>
              <a:buSzPts val="2800"/>
              <a:buFont typeface="Calibri"/>
              <a:buChar char="○"/>
            </a:pPr>
            <a:r>
              <a:rPr b="0" i="0" lang="en-US" sz="4000" u="none" cap="none" strike="noStrike">
                <a:solidFill>
                  <a:schemeClr val="dk1"/>
                </a:solidFill>
                <a:latin typeface="Calibri"/>
                <a:ea typeface="Calibri"/>
                <a:cs typeface="Calibri"/>
                <a:sym typeface="Calibri"/>
              </a:rPr>
              <a:t>Make compromises.</a:t>
            </a:r>
            <a:endParaRPr b="0" i="0" sz="4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4000" u="none" cap="none" strike="noStrike">
                <a:solidFill>
                  <a:schemeClr val="dk1"/>
                </a:solidFill>
                <a:latin typeface="Calibri"/>
                <a:ea typeface="Calibri"/>
                <a:cs typeface="Calibri"/>
                <a:sym typeface="Calibri"/>
              </a:rPr>
              <a:t> Leverage the different skills of your team members.</a:t>
            </a:r>
            <a:endParaRPr b="0" i="0" sz="4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Calibri"/>
              <a:buChar char="●"/>
            </a:pPr>
            <a:r>
              <a:rPr b="0" i="0" lang="en-US" sz="4000" u="none" cap="none" strike="noStrike">
                <a:solidFill>
                  <a:schemeClr val="dk1"/>
                </a:solidFill>
                <a:latin typeface="Calibri"/>
                <a:ea typeface="Calibri"/>
                <a:cs typeface="Calibri"/>
                <a:sym typeface="Calibri"/>
              </a:rPr>
              <a:t> Split the work and assign tasks to everybody.</a:t>
            </a:r>
            <a:endParaRPr b="0" i="0" sz="4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1000"/>
              </a:spcAft>
              <a:buClr>
                <a:schemeClr val="dk1"/>
              </a:buClr>
              <a:buSzPts val="2800"/>
              <a:buFont typeface="Calibri"/>
              <a:buChar char="●"/>
            </a:pPr>
            <a:r>
              <a:rPr b="0" i="0" lang="en-US" sz="4000" u="none" cap="none" strike="noStrike">
                <a:solidFill>
                  <a:schemeClr val="dk1"/>
                </a:solidFill>
                <a:latin typeface="Calibri"/>
                <a:ea typeface="Calibri"/>
                <a:cs typeface="Calibri"/>
                <a:sym typeface="Calibri"/>
              </a:rPr>
              <a:t> Program in pairs.</a:t>
            </a:r>
            <a:endParaRPr b="0" i="0" sz="4000" u="none" cap="none" strike="noStrike">
              <a:solidFill>
                <a:schemeClr val="dk1"/>
              </a:solidFill>
              <a:latin typeface="Calibri"/>
              <a:ea typeface="Calibri"/>
              <a:cs typeface="Calibri"/>
              <a:sym typeface="Calibri"/>
            </a:endParaRPr>
          </a:p>
        </p:txBody>
      </p:sp>
      <p:sp>
        <p:nvSpPr>
          <p:cNvPr id="343" name="Google Shape;343;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grpSp>
        <p:nvGrpSpPr>
          <p:cNvPr id="344" name="Google Shape;344;p22"/>
          <p:cNvGrpSpPr/>
          <p:nvPr/>
        </p:nvGrpSpPr>
        <p:grpSpPr>
          <a:xfrm>
            <a:off x="7496114" y="2531270"/>
            <a:ext cx="2675542" cy="2705312"/>
            <a:chOff x="1917433" y="1453654"/>
            <a:chExt cx="2742177" cy="2667697"/>
          </a:xfrm>
        </p:grpSpPr>
        <p:sp>
          <p:nvSpPr>
            <p:cNvPr id="345" name="Google Shape;345;p22"/>
            <p:cNvSpPr/>
            <p:nvPr/>
          </p:nvSpPr>
          <p:spPr>
            <a:xfrm rot="-2700000">
              <a:off x="2440767" y="1711670"/>
              <a:ext cx="1621029" cy="2151664"/>
            </a:xfrm>
            <a:custGeom>
              <a:rect b="b" l="l" r="r" t="t"/>
              <a:pathLst>
                <a:path extrusionOk="0" h="332" w="250">
                  <a:moveTo>
                    <a:pt x="32" y="286"/>
                  </a:moveTo>
                  <a:cubicBezTo>
                    <a:pt x="32" y="157"/>
                    <a:pt x="127" y="49"/>
                    <a:pt x="250" y="29"/>
                  </a:cubicBezTo>
                  <a:cubicBezTo>
                    <a:pt x="245" y="19"/>
                    <a:pt x="239" y="9"/>
                    <a:pt x="232" y="0"/>
                  </a:cubicBezTo>
                  <a:cubicBezTo>
                    <a:pt x="100" y="28"/>
                    <a:pt x="0" y="145"/>
                    <a:pt x="0" y="286"/>
                  </a:cubicBezTo>
                  <a:cubicBezTo>
                    <a:pt x="0" y="302"/>
                    <a:pt x="1" y="317"/>
                    <a:pt x="3" y="332"/>
                  </a:cubicBezTo>
                  <a:cubicBezTo>
                    <a:pt x="13" y="325"/>
                    <a:pt x="23" y="319"/>
                    <a:pt x="33" y="314"/>
                  </a:cubicBezTo>
                  <a:cubicBezTo>
                    <a:pt x="33" y="305"/>
                    <a:pt x="32" y="296"/>
                    <a:pt x="32" y="286"/>
                  </a:cubicBezTo>
                  <a:close/>
                </a:path>
              </a:pathLst>
            </a:custGeom>
            <a:solidFill>
              <a:srgbClr val="BF9000"/>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rot="-2700000">
              <a:off x="2689034" y="1771298"/>
              <a:ext cx="1575643" cy="1769691"/>
            </a:xfrm>
            <a:custGeom>
              <a:rect b="b" l="l" r="r" t="t"/>
              <a:pathLst>
                <a:path extrusionOk="0" h="285" w="254">
                  <a:moveTo>
                    <a:pt x="200" y="153"/>
                  </a:moveTo>
                  <a:cubicBezTo>
                    <a:pt x="217" y="143"/>
                    <a:pt x="236" y="137"/>
                    <a:pt x="254" y="136"/>
                  </a:cubicBezTo>
                  <a:cubicBezTo>
                    <a:pt x="253" y="87"/>
                    <a:pt x="240" y="41"/>
                    <a:pt x="218" y="0"/>
                  </a:cubicBezTo>
                  <a:cubicBezTo>
                    <a:pt x="95" y="20"/>
                    <a:pt x="0" y="128"/>
                    <a:pt x="0" y="257"/>
                  </a:cubicBezTo>
                  <a:cubicBezTo>
                    <a:pt x="0" y="267"/>
                    <a:pt x="1" y="276"/>
                    <a:pt x="1" y="285"/>
                  </a:cubicBezTo>
                  <a:cubicBezTo>
                    <a:pt x="43" y="263"/>
                    <a:pt x="90" y="251"/>
                    <a:pt x="140" y="250"/>
                  </a:cubicBezTo>
                  <a:cubicBezTo>
                    <a:pt x="142" y="211"/>
                    <a:pt x="164" y="174"/>
                    <a:pt x="200" y="153"/>
                  </a:cubicBezTo>
                  <a:close/>
                </a:path>
              </a:pathLst>
            </a:custGeom>
            <a:solidFill>
              <a:srgbClr val="BF9000"/>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 name="Google Shape;347;p22"/>
          <p:cNvGrpSpPr/>
          <p:nvPr/>
        </p:nvGrpSpPr>
        <p:grpSpPr>
          <a:xfrm>
            <a:off x="8992815" y="3571932"/>
            <a:ext cx="2604263" cy="2784419"/>
            <a:chOff x="3451410" y="2479847"/>
            <a:chExt cx="2669123" cy="2745705"/>
          </a:xfrm>
        </p:grpSpPr>
        <p:sp>
          <p:nvSpPr>
            <p:cNvPr id="348" name="Google Shape;348;p22"/>
            <p:cNvSpPr/>
            <p:nvPr/>
          </p:nvSpPr>
          <p:spPr>
            <a:xfrm rot="-2700000">
              <a:off x="3709147" y="3080460"/>
              <a:ext cx="2153650" cy="1621060"/>
            </a:xfrm>
            <a:custGeom>
              <a:rect b="b" l="l" r="r" t="t"/>
              <a:pathLst>
                <a:path extrusionOk="0" h="250" w="333">
                  <a:moveTo>
                    <a:pt x="287" y="218"/>
                  </a:moveTo>
                  <a:cubicBezTo>
                    <a:pt x="157" y="218"/>
                    <a:pt x="50" y="124"/>
                    <a:pt x="30" y="0"/>
                  </a:cubicBezTo>
                  <a:cubicBezTo>
                    <a:pt x="19" y="5"/>
                    <a:pt x="10" y="11"/>
                    <a:pt x="0" y="18"/>
                  </a:cubicBezTo>
                  <a:cubicBezTo>
                    <a:pt x="28" y="151"/>
                    <a:pt x="146" y="250"/>
                    <a:pt x="287" y="250"/>
                  </a:cubicBezTo>
                  <a:cubicBezTo>
                    <a:pt x="302" y="250"/>
                    <a:pt x="318" y="249"/>
                    <a:pt x="333" y="247"/>
                  </a:cubicBezTo>
                  <a:cubicBezTo>
                    <a:pt x="326" y="237"/>
                    <a:pt x="320" y="227"/>
                    <a:pt x="315" y="217"/>
                  </a:cubicBezTo>
                  <a:cubicBezTo>
                    <a:pt x="306" y="218"/>
                    <a:pt x="296" y="218"/>
                    <a:pt x="287" y="218"/>
                  </a:cubicBezTo>
                  <a:close/>
                </a:path>
              </a:pathLst>
            </a:custGeom>
            <a:solidFill>
              <a:srgbClr val="38761D"/>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rot="-2700000">
              <a:off x="3773733" y="2873178"/>
              <a:ext cx="1764275" cy="1573502"/>
            </a:xfrm>
            <a:custGeom>
              <a:rect b="b" l="l" r="r" t="t"/>
              <a:pathLst>
                <a:path extrusionOk="0" h="254" w="285">
                  <a:moveTo>
                    <a:pt x="152" y="54"/>
                  </a:moveTo>
                  <a:cubicBezTo>
                    <a:pt x="142" y="37"/>
                    <a:pt x="137" y="19"/>
                    <a:pt x="136" y="0"/>
                  </a:cubicBezTo>
                  <a:cubicBezTo>
                    <a:pt x="86" y="1"/>
                    <a:pt x="40" y="14"/>
                    <a:pt x="0" y="36"/>
                  </a:cubicBezTo>
                  <a:cubicBezTo>
                    <a:pt x="20" y="160"/>
                    <a:pt x="127" y="254"/>
                    <a:pt x="257" y="254"/>
                  </a:cubicBezTo>
                  <a:cubicBezTo>
                    <a:pt x="266" y="254"/>
                    <a:pt x="276" y="254"/>
                    <a:pt x="285" y="253"/>
                  </a:cubicBezTo>
                  <a:cubicBezTo>
                    <a:pt x="263" y="211"/>
                    <a:pt x="251" y="164"/>
                    <a:pt x="250" y="115"/>
                  </a:cubicBezTo>
                  <a:cubicBezTo>
                    <a:pt x="210" y="112"/>
                    <a:pt x="173" y="91"/>
                    <a:pt x="152" y="54"/>
                  </a:cubicBezTo>
                  <a:close/>
                </a:path>
              </a:pathLst>
            </a:custGeom>
            <a:solidFill>
              <a:srgbClr val="38761D"/>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 name="Google Shape;350;p22"/>
          <p:cNvGrpSpPr/>
          <p:nvPr/>
        </p:nvGrpSpPr>
        <p:grpSpPr>
          <a:xfrm>
            <a:off x="9998097" y="2093583"/>
            <a:ext cx="2678109" cy="2702539"/>
            <a:chOff x="4481729" y="1022053"/>
            <a:chExt cx="2744808" cy="2664963"/>
          </a:xfrm>
        </p:grpSpPr>
        <p:sp>
          <p:nvSpPr>
            <p:cNvPr id="351" name="Google Shape;351;p22"/>
            <p:cNvSpPr/>
            <p:nvPr/>
          </p:nvSpPr>
          <p:spPr>
            <a:xfrm rot="-2700000">
              <a:off x="5085474" y="1278703"/>
              <a:ext cx="1617163" cy="2151664"/>
            </a:xfrm>
            <a:custGeom>
              <a:rect b="b" l="l" r="r" t="t"/>
              <a:pathLst>
                <a:path extrusionOk="0" h="332" w="250">
                  <a:moveTo>
                    <a:pt x="218" y="45"/>
                  </a:moveTo>
                  <a:cubicBezTo>
                    <a:pt x="218" y="175"/>
                    <a:pt x="123" y="282"/>
                    <a:pt x="0" y="303"/>
                  </a:cubicBezTo>
                  <a:cubicBezTo>
                    <a:pt x="5" y="313"/>
                    <a:pt x="11" y="323"/>
                    <a:pt x="18" y="332"/>
                  </a:cubicBezTo>
                  <a:cubicBezTo>
                    <a:pt x="150" y="304"/>
                    <a:pt x="250" y="186"/>
                    <a:pt x="250" y="45"/>
                  </a:cubicBezTo>
                  <a:cubicBezTo>
                    <a:pt x="250" y="30"/>
                    <a:pt x="248" y="15"/>
                    <a:pt x="246" y="0"/>
                  </a:cubicBezTo>
                  <a:cubicBezTo>
                    <a:pt x="237" y="6"/>
                    <a:pt x="226" y="12"/>
                    <a:pt x="216" y="18"/>
                  </a:cubicBezTo>
                  <a:cubicBezTo>
                    <a:pt x="217" y="27"/>
                    <a:pt x="218" y="36"/>
                    <a:pt x="218" y="45"/>
                  </a:cubicBezTo>
                  <a:close/>
                </a:path>
              </a:pathLst>
            </a:custGeom>
            <a:solidFill>
              <a:srgbClr val="990000"/>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rot="-2700000">
              <a:off x="4874704" y="1604373"/>
              <a:ext cx="1579339" cy="1765685"/>
            </a:xfrm>
            <a:custGeom>
              <a:rect b="b" l="l" r="r" t="t"/>
              <a:pathLst>
                <a:path extrusionOk="0" h="285" w="254">
                  <a:moveTo>
                    <a:pt x="53" y="133"/>
                  </a:moveTo>
                  <a:cubicBezTo>
                    <a:pt x="37" y="142"/>
                    <a:pt x="18" y="148"/>
                    <a:pt x="0" y="149"/>
                  </a:cubicBezTo>
                  <a:cubicBezTo>
                    <a:pt x="1" y="198"/>
                    <a:pt x="14" y="244"/>
                    <a:pt x="36" y="285"/>
                  </a:cubicBezTo>
                  <a:cubicBezTo>
                    <a:pt x="159" y="264"/>
                    <a:pt x="254" y="157"/>
                    <a:pt x="254" y="27"/>
                  </a:cubicBezTo>
                  <a:cubicBezTo>
                    <a:pt x="254" y="18"/>
                    <a:pt x="253" y="9"/>
                    <a:pt x="252" y="0"/>
                  </a:cubicBezTo>
                  <a:cubicBezTo>
                    <a:pt x="211" y="21"/>
                    <a:pt x="164" y="34"/>
                    <a:pt x="114" y="34"/>
                  </a:cubicBezTo>
                  <a:cubicBezTo>
                    <a:pt x="112" y="74"/>
                    <a:pt x="90" y="111"/>
                    <a:pt x="53" y="133"/>
                  </a:cubicBezTo>
                  <a:close/>
                </a:path>
              </a:pathLst>
            </a:custGeom>
            <a:solidFill>
              <a:srgbClr val="990000"/>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3" name="Google Shape;353;p22"/>
          <p:cNvGrpSpPr/>
          <p:nvPr/>
        </p:nvGrpSpPr>
        <p:grpSpPr>
          <a:xfrm>
            <a:off x="8577909" y="979352"/>
            <a:ext cx="2590507" cy="2778718"/>
            <a:chOff x="3026171" y="-76686"/>
            <a:chExt cx="2655025" cy="2740083"/>
          </a:xfrm>
        </p:grpSpPr>
        <p:sp>
          <p:nvSpPr>
            <p:cNvPr id="354" name="Google Shape;354;p22"/>
            <p:cNvSpPr/>
            <p:nvPr/>
          </p:nvSpPr>
          <p:spPr>
            <a:xfrm rot="-2700000">
              <a:off x="3282650" y="444474"/>
              <a:ext cx="2142068" cy="1612705"/>
            </a:xfrm>
            <a:custGeom>
              <a:rect b="b" l="l" r="r" t="t"/>
              <a:pathLst>
                <a:path extrusionOk="0" h="249" w="331">
                  <a:moveTo>
                    <a:pt x="45" y="32"/>
                  </a:moveTo>
                  <a:cubicBezTo>
                    <a:pt x="174" y="32"/>
                    <a:pt x="281" y="126"/>
                    <a:pt x="302" y="249"/>
                  </a:cubicBezTo>
                  <a:cubicBezTo>
                    <a:pt x="312" y="244"/>
                    <a:pt x="322" y="238"/>
                    <a:pt x="331" y="231"/>
                  </a:cubicBezTo>
                  <a:cubicBezTo>
                    <a:pt x="303" y="99"/>
                    <a:pt x="186" y="0"/>
                    <a:pt x="45" y="0"/>
                  </a:cubicBezTo>
                  <a:cubicBezTo>
                    <a:pt x="29" y="0"/>
                    <a:pt x="14" y="1"/>
                    <a:pt x="0" y="3"/>
                  </a:cubicBezTo>
                  <a:cubicBezTo>
                    <a:pt x="6" y="13"/>
                    <a:pt x="12" y="23"/>
                    <a:pt x="17" y="33"/>
                  </a:cubicBezTo>
                  <a:cubicBezTo>
                    <a:pt x="26" y="32"/>
                    <a:pt x="36" y="32"/>
                    <a:pt x="45" y="32"/>
                  </a:cubicBezTo>
                  <a:close/>
                </a:path>
              </a:pathLst>
            </a:custGeom>
            <a:solidFill>
              <a:srgbClr val="1155CC"/>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rot="-2700000">
              <a:off x="3599956" y="695260"/>
              <a:ext cx="1767975" cy="1573496"/>
            </a:xfrm>
            <a:custGeom>
              <a:rect b="b" l="l" r="r" t="t"/>
              <a:pathLst>
                <a:path extrusionOk="0" h="253" w="285">
                  <a:moveTo>
                    <a:pt x="28" y="0"/>
                  </a:moveTo>
                  <a:cubicBezTo>
                    <a:pt x="19" y="0"/>
                    <a:pt x="9" y="0"/>
                    <a:pt x="0" y="1"/>
                  </a:cubicBezTo>
                  <a:cubicBezTo>
                    <a:pt x="22" y="43"/>
                    <a:pt x="34" y="90"/>
                    <a:pt x="35" y="140"/>
                  </a:cubicBezTo>
                  <a:cubicBezTo>
                    <a:pt x="74" y="142"/>
                    <a:pt x="112" y="163"/>
                    <a:pt x="133" y="200"/>
                  </a:cubicBezTo>
                  <a:cubicBezTo>
                    <a:pt x="143" y="217"/>
                    <a:pt x="148" y="235"/>
                    <a:pt x="149" y="253"/>
                  </a:cubicBezTo>
                  <a:cubicBezTo>
                    <a:pt x="198" y="252"/>
                    <a:pt x="244" y="239"/>
                    <a:pt x="285" y="217"/>
                  </a:cubicBezTo>
                  <a:cubicBezTo>
                    <a:pt x="264" y="94"/>
                    <a:pt x="157" y="0"/>
                    <a:pt x="28" y="0"/>
                  </a:cubicBezTo>
                  <a:close/>
                </a:path>
              </a:pathLst>
            </a:custGeom>
            <a:solidFill>
              <a:srgbClr val="1155CC"/>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360" name="Shape 360"/>
        <p:cNvGrpSpPr/>
        <p:nvPr/>
      </p:nvGrpSpPr>
      <p:grpSpPr>
        <a:xfrm>
          <a:off x="0" y="0"/>
          <a:ext cx="0" cy="0"/>
          <a:chOff x="0" y="0"/>
          <a:chExt cx="0" cy="0"/>
        </a:xfrm>
      </p:grpSpPr>
      <p:sp>
        <p:nvSpPr>
          <p:cNvPr id="361" name="Google Shape;361;g123f692dbf8_0_21"/>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What Comes After You Develop Your App?</a:t>
            </a:r>
            <a:endParaRPr b="1"/>
          </a:p>
        </p:txBody>
      </p:sp>
      <p:sp>
        <p:nvSpPr>
          <p:cNvPr id="362" name="Google Shape;362;g123f692dbf8_0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3"/>
          <p:cNvSpPr txBox="1"/>
          <p:nvPr>
            <p:ph type="title"/>
          </p:nvPr>
        </p:nvSpPr>
        <p:spPr>
          <a:xfrm>
            <a:off x="838200" y="1261200"/>
            <a:ext cx="75285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Presenting Your App</a:t>
            </a:r>
            <a:endParaRPr b="1" i="0" sz="4400" u="none" cap="none" strike="noStrike">
              <a:solidFill>
                <a:schemeClr val="dk1"/>
              </a:solidFill>
              <a:latin typeface="Calibri"/>
              <a:ea typeface="Calibri"/>
              <a:cs typeface="Calibri"/>
              <a:sym typeface="Calibri"/>
            </a:endParaRPr>
          </a:p>
        </p:txBody>
      </p:sp>
      <p:pic>
        <p:nvPicPr>
          <p:cNvPr id="369" name="Google Shape;369;p23"/>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70" name="Google Shape;370;p23"/>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71" name="Google Shape;371;p23"/>
          <p:cNvSpPr txBox="1"/>
          <p:nvPr/>
        </p:nvSpPr>
        <p:spPr>
          <a:xfrm>
            <a:off x="1014883" y="2242050"/>
            <a:ext cx="9988061" cy="411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3000"/>
              <a:buFont typeface="Arial"/>
              <a:buChar char="•"/>
            </a:pPr>
            <a:r>
              <a:rPr b="0" i="0" lang="en-US" sz="3200" u="none" cap="none" strike="noStrike">
                <a:solidFill>
                  <a:schemeClr val="dk1"/>
                </a:solidFill>
                <a:latin typeface="Calibri"/>
                <a:ea typeface="Calibri"/>
                <a:cs typeface="Calibri"/>
                <a:sym typeface="Calibri"/>
              </a:rPr>
              <a:t>3:15 pm: Code Stop </a:t>
            </a:r>
            <a:endParaRPr b="0" i="0" sz="32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200" u="none" cap="none" strike="noStrike">
                <a:solidFill>
                  <a:schemeClr val="dk1"/>
                </a:solidFill>
                <a:latin typeface="Calibri"/>
                <a:ea typeface="Calibri"/>
                <a:cs typeface="Calibri"/>
                <a:sym typeface="Calibri"/>
              </a:rPr>
              <a:t>3:15-3:25: Pack up and head upstairs to 125 </a:t>
            </a:r>
            <a:endParaRPr b="0" i="0" sz="32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200" u="none" cap="none" strike="noStrike">
                <a:solidFill>
                  <a:schemeClr val="dk1"/>
                </a:solidFill>
                <a:latin typeface="Calibri"/>
                <a:ea typeface="Calibri"/>
                <a:cs typeface="Calibri"/>
                <a:sym typeface="Calibri"/>
              </a:rPr>
              <a:t>All team members present when presenting for the judges.</a:t>
            </a:r>
            <a:endParaRPr b="0" i="0" sz="32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200" u="none" cap="none" strike="noStrike">
                <a:solidFill>
                  <a:schemeClr val="dk1"/>
                </a:solidFill>
                <a:latin typeface="Calibri"/>
                <a:ea typeface="Calibri"/>
                <a:cs typeface="Calibri"/>
                <a:sym typeface="Calibri"/>
              </a:rPr>
              <a:t>Presenting to whole group, including Advanced Track and </a:t>
            </a:r>
            <a:r>
              <a:rPr lang="en-US" sz="3200">
                <a:solidFill>
                  <a:schemeClr val="dk1"/>
                </a:solidFill>
                <a:latin typeface="Calibri"/>
                <a:ea typeface="Calibri"/>
                <a:cs typeface="Calibri"/>
                <a:sym typeface="Calibri"/>
              </a:rPr>
              <a:t>any family or friends.</a:t>
            </a:r>
            <a:r>
              <a:rPr b="0" i="0" lang="en-US" sz="3200" u="none" cap="none" strike="noStrike">
                <a:solidFill>
                  <a:schemeClr val="dk1"/>
                </a:solidFill>
                <a:latin typeface="Calibri"/>
                <a:ea typeface="Calibri"/>
                <a:cs typeface="Calibri"/>
                <a:sym typeface="Calibri"/>
              </a:rPr>
              <a:t> </a:t>
            </a:r>
            <a:endParaRPr b="0" i="0" sz="32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200" u="none" cap="none" strike="noStrike">
                <a:solidFill>
                  <a:schemeClr val="dk1"/>
                </a:solidFill>
                <a:latin typeface="Calibri"/>
                <a:ea typeface="Calibri"/>
                <a:cs typeface="Calibri"/>
                <a:sym typeface="Calibri"/>
              </a:rPr>
              <a:t>Think about how to show off/communicate your work.</a:t>
            </a:r>
            <a:endParaRPr b="0" i="0" sz="32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rgbClr val="0000FF"/>
              </a:buClr>
              <a:buSzPts val="3000"/>
              <a:buFont typeface="Calibri"/>
              <a:buChar char="•"/>
            </a:pPr>
            <a:r>
              <a:rPr b="0" i="0" lang="en-US" sz="3200" u="none" cap="none" strike="noStrike">
                <a:solidFill>
                  <a:srgbClr val="0000FF"/>
                </a:solidFill>
                <a:latin typeface="Calibri"/>
                <a:ea typeface="Calibri"/>
                <a:cs typeface="Calibri"/>
                <a:sym typeface="Calibri"/>
              </a:rPr>
              <a:t>3 minutes to Present. 1-2 minutes for Questions (5 max)</a:t>
            </a:r>
            <a:endParaRPr b="0" i="0" sz="3200" u="none" cap="none" strike="noStrike">
              <a:solidFill>
                <a:srgbClr val="0000FF"/>
              </a:solidFill>
              <a:latin typeface="Calibri"/>
              <a:ea typeface="Calibri"/>
              <a:cs typeface="Calibri"/>
              <a:sym typeface="Calibri"/>
            </a:endParaRPr>
          </a:p>
        </p:txBody>
      </p:sp>
      <p:sp>
        <p:nvSpPr>
          <p:cNvPr id="372" name="Google Shape;372;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4"/>
          <p:cNvSpPr txBox="1"/>
          <p:nvPr>
            <p:ph type="title"/>
          </p:nvPr>
        </p:nvSpPr>
        <p:spPr>
          <a:xfrm>
            <a:off x="838200" y="1261200"/>
            <a:ext cx="103341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Publishing and Submitting Your Project</a:t>
            </a:r>
            <a:endParaRPr b="1" i="0" sz="4400" u="none" cap="none" strike="noStrike">
              <a:solidFill>
                <a:schemeClr val="dk1"/>
              </a:solidFill>
              <a:latin typeface="Calibri"/>
              <a:ea typeface="Calibri"/>
              <a:cs typeface="Calibri"/>
              <a:sym typeface="Calibri"/>
            </a:endParaRPr>
          </a:p>
        </p:txBody>
      </p:sp>
      <p:pic>
        <p:nvPicPr>
          <p:cNvPr id="379" name="Google Shape;379;p24"/>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80" name="Google Shape;380;p24"/>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81" name="Google Shape;381;p24"/>
          <p:cNvSpPr txBox="1"/>
          <p:nvPr/>
        </p:nvSpPr>
        <p:spPr>
          <a:xfrm>
            <a:off x="1139650" y="2151615"/>
            <a:ext cx="9504900" cy="411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1000"/>
              </a:spcBef>
              <a:spcAft>
                <a:spcPts val="0"/>
              </a:spcAft>
              <a:buClr>
                <a:srgbClr val="000000"/>
              </a:buClr>
              <a:buSzPts val="3000"/>
              <a:buFont typeface="Calibri"/>
              <a:buChar char="•"/>
            </a:pPr>
            <a:r>
              <a:rPr b="0" i="0" lang="en-US" sz="3000" u="none" cap="none" strike="noStrike">
                <a:solidFill>
                  <a:srgbClr val="000000"/>
                </a:solidFill>
                <a:latin typeface="Calibri"/>
                <a:ea typeface="Calibri"/>
                <a:cs typeface="Calibri"/>
                <a:sym typeface="Calibri"/>
              </a:rPr>
              <a:t>Submit the link to your published project to Google Form</a:t>
            </a:r>
            <a:endParaRPr b="0" i="0" sz="3000" u="none" cap="none" strike="noStrike">
              <a:solidFill>
                <a:srgbClr val="000000"/>
              </a:solidFill>
              <a:latin typeface="Calibri"/>
              <a:ea typeface="Calibri"/>
              <a:cs typeface="Calibri"/>
              <a:sym typeface="Calibri"/>
            </a:endParaRPr>
          </a:p>
          <a:p>
            <a:pPr indent="-266700" lvl="1" marL="685800" marR="0" rtl="0" algn="l">
              <a:lnSpc>
                <a:spcPct val="80000"/>
              </a:lnSpc>
              <a:spcBef>
                <a:spcPts val="1000"/>
              </a:spcBef>
              <a:spcAft>
                <a:spcPts val="0"/>
              </a:spcAft>
              <a:buClr>
                <a:srgbClr val="0000FF"/>
              </a:buClr>
              <a:buSzPts val="3000"/>
              <a:buFont typeface="Calibri"/>
              <a:buChar char="•"/>
            </a:pPr>
            <a:r>
              <a:rPr b="0" i="0" lang="en-US" sz="3000" u="none" cap="none" strike="noStrike">
                <a:solidFill>
                  <a:srgbClr val="0000FF"/>
                </a:solidFill>
                <a:latin typeface="Calibri"/>
                <a:ea typeface="Calibri"/>
                <a:cs typeface="Calibri"/>
                <a:sym typeface="Calibri"/>
              </a:rPr>
              <a:t>tinyurl.com/hack22submit</a:t>
            </a:r>
            <a:endParaRPr b="0" i="0" sz="3000" u="none" cap="none" strike="noStrike">
              <a:solidFill>
                <a:srgbClr val="0000FF"/>
              </a:solidFill>
              <a:latin typeface="Calibri"/>
              <a:ea typeface="Calibri"/>
              <a:cs typeface="Calibri"/>
              <a:sym typeface="Calibri"/>
            </a:endParaRPr>
          </a:p>
          <a:p>
            <a:pPr indent="-228600" lvl="0" marL="228600" marR="0" rtl="0" algn="l">
              <a:lnSpc>
                <a:spcPct val="80000"/>
              </a:lnSpc>
              <a:spcBef>
                <a:spcPts val="1000"/>
              </a:spcBef>
              <a:spcAft>
                <a:spcPts val="0"/>
              </a:spcAft>
              <a:buClr>
                <a:srgbClr val="000000"/>
              </a:buClr>
              <a:buSzPts val="3000"/>
              <a:buFont typeface="Calibri"/>
              <a:buChar char="•"/>
            </a:pPr>
            <a:r>
              <a:rPr b="0" i="0" lang="en-US" sz="3000" u="none" cap="none" strike="noStrike">
                <a:solidFill>
                  <a:srgbClr val="000000"/>
                </a:solidFill>
                <a:latin typeface="Calibri"/>
                <a:ea typeface="Calibri"/>
                <a:cs typeface="Calibri"/>
                <a:sym typeface="Calibri"/>
              </a:rPr>
              <a:t>Must be published.</a:t>
            </a:r>
            <a:endParaRPr b="0" i="0" sz="3000" u="none" cap="none" strike="noStrike">
              <a:solidFill>
                <a:srgbClr val="000000"/>
              </a:solidFill>
              <a:latin typeface="Calibri"/>
              <a:ea typeface="Calibri"/>
              <a:cs typeface="Calibri"/>
              <a:sym typeface="Calibri"/>
            </a:endParaRPr>
          </a:p>
          <a:p>
            <a:pPr indent="-228600" lvl="0" marL="228600" marR="0" rtl="0" algn="l">
              <a:lnSpc>
                <a:spcPct val="80000"/>
              </a:lnSpc>
              <a:spcBef>
                <a:spcPts val="1000"/>
              </a:spcBef>
              <a:spcAft>
                <a:spcPts val="0"/>
              </a:spcAft>
              <a:buClr>
                <a:srgbClr val="000000"/>
              </a:buClr>
              <a:buSzPts val="3000"/>
              <a:buFont typeface="Calibri"/>
              <a:buChar char="•"/>
            </a:pPr>
            <a:r>
              <a:rPr b="0" i="0" lang="en-US" sz="3000" u="none" cap="none" strike="noStrike">
                <a:solidFill>
                  <a:srgbClr val="000000"/>
                </a:solidFill>
                <a:latin typeface="Calibri"/>
                <a:ea typeface="Calibri"/>
                <a:cs typeface="Calibri"/>
                <a:sym typeface="Calibri"/>
              </a:rPr>
              <a:t>No logging in at presentation station.</a:t>
            </a:r>
            <a:endParaRPr b="0" i="0" sz="3000" u="none" cap="none" strike="noStrike">
              <a:solidFill>
                <a:srgbClr val="000000"/>
              </a:solidFill>
              <a:latin typeface="Calibri"/>
              <a:ea typeface="Calibri"/>
              <a:cs typeface="Calibri"/>
              <a:sym typeface="Calibri"/>
            </a:endParaRPr>
          </a:p>
          <a:p>
            <a:pPr indent="-228600" lvl="0" marL="228600" marR="0" rtl="0" algn="l">
              <a:lnSpc>
                <a:spcPct val="80000"/>
              </a:lnSpc>
              <a:spcBef>
                <a:spcPts val="1000"/>
              </a:spcBef>
              <a:spcAft>
                <a:spcPts val="0"/>
              </a:spcAft>
              <a:buClr>
                <a:srgbClr val="000000"/>
              </a:buClr>
              <a:buSzPts val="3000"/>
              <a:buFont typeface="Calibri"/>
              <a:buChar char="•"/>
            </a:pPr>
            <a:r>
              <a:rPr b="0" i="0" lang="en-US" sz="3000" u="none" cap="none" strike="noStrike">
                <a:solidFill>
                  <a:srgbClr val="000000"/>
                </a:solidFill>
                <a:latin typeface="Calibri"/>
                <a:ea typeface="Calibri"/>
                <a:cs typeface="Calibri"/>
                <a:sym typeface="Calibri"/>
              </a:rPr>
              <a:t>You may submit 1 additional URL to other artifact (Google Slide, Infographic, Prezi, etc.)</a:t>
            </a:r>
            <a:endParaRPr b="0" i="0" sz="3000" u="none" cap="none" strike="noStrike">
              <a:solidFill>
                <a:srgbClr val="000000"/>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Calibri"/>
              <a:buChar char="•"/>
            </a:pPr>
            <a:r>
              <a:rPr b="0" i="0" lang="en-US" sz="3000" u="none" cap="none" strike="noStrike">
                <a:solidFill>
                  <a:srgbClr val="000000"/>
                </a:solidFill>
                <a:latin typeface="Calibri"/>
                <a:ea typeface="Calibri"/>
                <a:cs typeface="Calibri"/>
                <a:sym typeface="Calibri"/>
              </a:rPr>
              <a:t>More Details around 1:30pm.</a:t>
            </a:r>
            <a:endParaRPr b="0" i="0" sz="3000" u="none" cap="none" strike="noStrike">
              <a:solidFill>
                <a:srgbClr val="000000"/>
              </a:solidFill>
              <a:latin typeface="Calibri"/>
              <a:ea typeface="Calibri"/>
              <a:cs typeface="Calibri"/>
              <a:sym typeface="Calibri"/>
            </a:endParaRPr>
          </a:p>
        </p:txBody>
      </p:sp>
      <p:sp>
        <p:nvSpPr>
          <p:cNvPr id="382" name="Google Shape;382;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nvSpPr>
        <p:spPr>
          <a:xfrm>
            <a:off x="1119625" y="1227697"/>
            <a:ext cx="105156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i="0" lang="en-US" sz="4400" u="none" cap="none" strike="noStrike">
                <a:solidFill>
                  <a:schemeClr val="dk1"/>
                </a:solidFill>
                <a:latin typeface="Calibri"/>
                <a:ea typeface="Calibri"/>
                <a:cs typeface="Calibri"/>
                <a:sym typeface="Calibri"/>
              </a:rPr>
              <a:t>Our Community starts with our Sponsors</a:t>
            </a:r>
            <a:endParaRPr/>
          </a:p>
        </p:txBody>
      </p:sp>
      <p:pic>
        <p:nvPicPr>
          <p:cNvPr id="112" name="Google Shape;112;p4"/>
          <p:cNvPicPr preferRelativeResize="0"/>
          <p:nvPr/>
        </p:nvPicPr>
        <p:blipFill rotWithShape="1">
          <a:blip r:embed="rId3">
            <a:alphaModFix/>
          </a:blip>
          <a:srcRect b="0" l="0" r="0" t="0"/>
          <a:stretch/>
        </p:blipFill>
        <p:spPr>
          <a:xfrm>
            <a:off x="0" y="1"/>
            <a:ext cx="6099048" cy="1261199"/>
          </a:xfrm>
          <a:prstGeom prst="rect">
            <a:avLst/>
          </a:prstGeom>
          <a:noFill/>
          <a:ln>
            <a:noFill/>
          </a:ln>
        </p:spPr>
      </p:pic>
      <p:pic>
        <p:nvPicPr>
          <p:cNvPr id="113" name="Google Shape;113;p4"/>
          <p:cNvPicPr preferRelativeResize="0"/>
          <p:nvPr/>
        </p:nvPicPr>
        <p:blipFill rotWithShape="1">
          <a:blip r:embed="rId4">
            <a:alphaModFix/>
          </a:blip>
          <a:srcRect b="0" l="0" r="0" t="0"/>
          <a:stretch/>
        </p:blipFill>
        <p:spPr>
          <a:xfrm>
            <a:off x="6099048" y="1392"/>
            <a:ext cx="6099048" cy="1261201"/>
          </a:xfrm>
          <a:prstGeom prst="rect">
            <a:avLst/>
          </a:prstGeom>
          <a:noFill/>
          <a:ln>
            <a:noFill/>
          </a:ln>
        </p:spPr>
      </p:pic>
      <p:pic>
        <p:nvPicPr>
          <p:cNvPr id="114" name="Google Shape;114;p4"/>
          <p:cNvPicPr preferRelativeResize="0"/>
          <p:nvPr/>
        </p:nvPicPr>
        <p:blipFill rotWithShape="1">
          <a:blip r:embed="rId5">
            <a:alphaModFix/>
          </a:blip>
          <a:srcRect b="0" l="0" r="0" t="0"/>
          <a:stretch/>
        </p:blipFill>
        <p:spPr>
          <a:xfrm>
            <a:off x="3879722" y="2815575"/>
            <a:ext cx="4354275" cy="3229750"/>
          </a:xfrm>
          <a:prstGeom prst="rect">
            <a:avLst/>
          </a:prstGeom>
          <a:noFill/>
          <a:ln>
            <a:noFill/>
          </a:ln>
        </p:spPr>
      </p:pic>
      <p:sp>
        <p:nvSpPr>
          <p:cNvPr id="115" name="Google Shape;115;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116" name="Google Shape;116;p4"/>
          <p:cNvPicPr preferRelativeResize="0"/>
          <p:nvPr/>
        </p:nvPicPr>
        <p:blipFill rotWithShape="1">
          <a:blip r:embed="rId6">
            <a:alphaModFix/>
          </a:blip>
          <a:srcRect b="-7368" l="77945" r="-25090" t="56412"/>
          <a:stretch/>
        </p:blipFill>
        <p:spPr>
          <a:xfrm>
            <a:off x="9153362" y="5320300"/>
            <a:ext cx="3233275" cy="3494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5"/>
          <p:cNvSpPr txBox="1"/>
          <p:nvPr>
            <p:ph type="title"/>
          </p:nvPr>
        </p:nvSpPr>
        <p:spPr>
          <a:xfrm>
            <a:off x="2104785" y="1162080"/>
            <a:ext cx="798844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sz="4800"/>
              <a:t>Presentation &amp; Awards Room</a:t>
            </a:r>
            <a:endParaRPr b="1" i="0" sz="4800" u="none" cap="none" strike="noStrike">
              <a:solidFill>
                <a:schemeClr val="dk1"/>
              </a:solidFill>
              <a:latin typeface="Calibri"/>
              <a:ea typeface="Calibri"/>
              <a:cs typeface="Calibri"/>
              <a:sym typeface="Calibri"/>
            </a:endParaRPr>
          </a:p>
        </p:txBody>
      </p:sp>
      <p:pic>
        <p:nvPicPr>
          <p:cNvPr id="389" name="Google Shape;389;p2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390" name="Google Shape;390;p25"/>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391" name="Google Shape;391;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392" name="Google Shape;392;p25"/>
          <p:cNvPicPr preferRelativeResize="0"/>
          <p:nvPr/>
        </p:nvPicPr>
        <p:blipFill rotWithShape="1">
          <a:blip r:embed="rId5">
            <a:alphaModFix/>
          </a:blip>
          <a:srcRect b="0" l="0" r="0" t="0"/>
          <a:stretch/>
        </p:blipFill>
        <p:spPr>
          <a:xfrm>
            <a:off x="0" y="2234650"/>
            <a:ext cx="5963891" cy="4121700"/>
          </a:xfrm>
          <a:prstGeom prst="rect">
            <a:avLst/>
          </a:prstGeom>
          <a:noFill/>
          <a:ln>
            <a:noFill/>
          </a:ln>
        </p:spPr>
      </p:pic>
      <p:pic>
        <p:nvPicPr>
          <p:cNvPr id="393" name="Google Shape;393;p25"/>
          <p:cNvPicPr preferRelativeResize="0"/>
          <p:nvPr/>
        </p:nvPicPr>
        <p:blipFill rotWithShape="1">
          <a:blip r:embed="rId6">
            <a:alphaModFix/>
          </a:blip>
          <a:srcRect b="0" l="0" r="0" t="0"/>
          <a:stretch/>
        </p:blipFill>
        <p:spPr>
          <a:xfrm>
            <a:off x="5963900" y="2234650"/>
            <a:ext cx="6187699" cy="4121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Three Awards</a:t>
            </a:r>
            <a:endParaRPr b="1" i="0" sz="4400" u="none" cap="none" strike="noStrike">
              <a:solidFill>
                <a:schemeClr val="dk1"/>
              </a:solidFill>
              <a:latin typeface="Calibri"/>
              <a:ea typeface="Calibri"/>
              <a:cs typeface="Calibri"/>
              <a:sym typeface="Calibri"/>
            </a:endParaRPr>
          </a:p>
        </p:txBody>
      </p:sp>
      <p:pic>
        <p:nvPicPr>
          <p:cNvPr id="400" name="Google Shape;400;p26"/>
          <p:cNvPicPr preferRelativeResize="0"/>
          <p:nvPr>
            <p:ph idx="1" type="body"/>
          </p:nvPr>
        </p:nvPicPr>
        <p:blipFill rotWithShape="1">
          <a:blip r:embed="rId3">
            <a:alphaModFix/>
          </a:blip>
          <a:srcRect b="0" l="0" r="0" t="0"/>
          <a:stretch/>
        </p:blipFill>
        <p:spPr>
          <a:xfrm>
            <a:off x="0" y="1"/>
            <a:ext cx="6099048" cy="1261199"/>
          </a:xfrm>
          <a:prstGeom prst="rect">
            <a:avLst/>
          </a:prstGeom>
          <a:noFill/>
          <a:ln>
            <a:noFill/>
          </a:ln>
        </p:spPr>
      </p:pic>
      <p:pic>
        <p:nvPicPr>
          <p:cNvPr id="401" name="Google Shape;401;p26"/>
          <p:cNvPicPr preferRelativeResize="0"/>
          <p:nvPr/>
        </p:nvPicPr>
        <p:blipFill rotWithShape="1">
          <a:blip r:embed="rId4">
            <a:alphaModFix/>
          </a:blip>
          <a:srcRect b="0" l="0" r="0" t="0"/>
          <a:stretch/>
        </p:blipFill>
        <p:spPr>
          <a:xfrm>
            <a:off x="6099048" y="1392"/>
            <a:ext cx="6099048" cy="1261201"/>
          </a:xfrm>
          <a:prstGeom prst="rect">
            <a:avLst/>
          </a:prstGeom>
          <a:noFill/>
          <a:ln>
            <a:noFill/>
          </a:ln>
        </p:spPr>
      </p:pic>
      <p:sp>
        <p:nvSpPr>
          <p:cNvPr id="402" name="Google Shape;402;p26"/>
          <p:cNvSpPr txBox="1"/>
          <p:nvPr/>
        </p:nvSpPr>
        <p:spPr>
          <a:xfrm>
            <a:off x="838200" y="2353525"/>
            <a:ext cx="10515600" cy="930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Selected by judges</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Computing Excellence</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Creativity</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Highest Impact </a:t>
            </a:r>
            <a:endParaRPr b="1" i="0" sz="3600" u="none" cap="none" strike="noStrike">
              <a:solidFill>
                <a:schemeClr val="dk1"/>
              </a:solidFill>
              <a:latin typeface="Calibri"/>
              <a:ea typeface="Calibri"/>
              <a:cs typeface="Calibri"/>
              <a:sym typeface="Calibri"/>
            </a:endParaRPr>
          </a:p>
        </p:txBody>
      </p:sp>
      <p:sp>
        <p:nvSpPr>
          <p:cNvPr id="403" name="Google Shape;403;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404" name="Google Shape;404;p26"/>
          <p:cNvPicPr preferRelativeResize="0"/>
          <p:nvPr/>
        </p:nvPicPr>
        <p:blipFill rotWithShape="1">
          <a:blip r:embed="rId5">
            <a:alphaModFix/>
          </a:blip>
          <a:srcRect b="0" l="0" r="0" t="0"/>
          <a:stretch/>
        </p:blipFill>
        <p:spPr>
          <a:xfrm>
            <a:off x="9143375" y="1616838"/>
            <a:ext cx="836161" cy="1226883"/>
          </a:xfrm>
          <a:prstGeom prst="rect">
            <a:avLst/>
          </a:prstGeom>
          <a:noFill/>
          <a:ln>
            <a:noFill/>
          </a:ln>
        </p:spPr>
      </p:pic>
      <p:pic>
        <p:nvPicPr>
          <p:cNvPr id="405" name="Google Shape;405;p26"/>
          <p:cNvPicPr preferRelativeResize="0"/>
          <p:nvPr/>
        </p:nvPicPr>
        <p:blipFill rotWithShape="1">
          <a:blip r:embed="rId6">
            <a:alphaModFix/>
          </a:blip>
          <a:srcRect b="0" l="0" r="0" t="0"/>
          <a:stretch/>
        </p:blipFill>
        <p:spPr>
          <a:xfrm>
            <a:off x="9979537" y="2223170"/>
            <a:ext cx="836161" cy="1226883"/>
          </a:xfrm>
          <a:prstGeom prst="rect">
            <a:avLst/>
          </a:prstGeom>
          <a:noFill/>
          <a:ln>
            <a:noFill/>
          </a:ln>
        </p:spPr>
      </p:pic>
      <p:pic>
        <p:nvPicPr>
          <p:cNvPr id="406" name="Google Shape;406;p26"/>
          <p:cNvPicPr preferRelativeResize="0"/>
          <p:nvPr/>
        </p:nvPicPr>
        <p:blipFill rotWithShape="1">
          <a:blip r:embed="rId7">
            <a:alphaModFix/>
          </a:blip>
          <a:srcRect b="0" l="0" r="0" t="0"/>
          <a:stretch/>
        </p:blipFill>
        <p:spPr>
          <a:xfrm>
            <a:off x="10802663" y="2866705"/>
            <a:ext cx="836161" cy="12268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727668" y="1569526"/>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sz="4800"/>
              <a:t>Computing Excellence A</a:t>
            </a:r>
            <a:r>
              <a:rPr b="1" i="0" lang="en-US" sz="4800" u="none" cap="none" strike="noStrike">
                <a:solidFill>
                  <a:schemeClr val="dk1"/>
                </a:solidFill>
                <a:latin typeface="Calibri"/>
                <a:ea typeface="Calibri"/>
                <a:cs typeface="Calibri"/>
                <a:sym typeface="Calibri"/>
              </a:rPr>
              <a:t>ward</a:t>
            </a:r>
            <a:endParaRPr b="1" i="0" sz="4800" u="none" cap="none" strike="noStrike">
              <a:solidFill>
                <a:schemeClr val="dk1"/>
              </a:solidFill>
              <a:latin typeface="Calibri"/>
              <a:ea typeface="Calibri"/>
              <a:cs typeface="Calibri"/>
              <a:sym typeface="Calibri"/>
            </a:endParaRPr>
          </a:p>
        </p:txBody>
      </p:sp>
      <p:pic>
        <p:nvPicPr>
          <p:cNvPr id="413" name="Google Shape;413;p2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14" name="Google Shape;414;p2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15" name="Google Shape;415;p27"/>
          <p:cNvSpPr txBox="1"/>
          <p:nvPr/>
        </p:nvSpPr>
        <p:spPr>
          <a:xfrm>
            <a:off x="838199" y="2353525"/>
            <a:ext cx="8876975"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Criteria</a:t>
            </a:r>
            <a:endParaRPr b="0" i="0" sz="4000" u="none" cap="none" strike="noStrike">
              <a:solidFill>
                <a:schemeClr val="dk1"/>
              </a:solidFill>
              <a:latin typeface="Calibri"/>
              <a:ea typeface="Calibri"/>
              <a:cs typeface="Calibri"/>
              <a:sym typeface="Calibri"/>
            </a:endParaRPr>
          </a:p>
          <a:p>
            <a:pPr indent="-387350" lvl="2" marL="857250" marR="0" rtl="0" algn="l">
              <a:lnSpc>
                <a:spcPct val="90000"/>
              </a:lnSpc>
              <a:spcBef>
                <a:spcPts val="100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Implemented functionality</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Robustness</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Variety of used programming features</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Readable, well-structured code</a:t>
            </a:r>
            <a:endParaRPr b="0" i="0" sz="3500" u="none" cap="none" strike="noStrike">
              <a:solidFill>
                <a:schemeClr val="dk1"/>
              </a:solidFill>
              <a:latin typeface="Calibri"/>
              <a:ea typeface="Calibri"/>
              <a:cs typeface="Calibri"/>
              <a:sym typeface="Calibri"/>
            </a:endParaRPr>
          </a:p>
        </p:txBody>
      </p:sp>
      <p:sp>
        <p:nvSpPr>
          <p:cNvPr id="416" name="Google Shape;416;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417" name="Google Shape;417;p27"/>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8"/>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Creativity A</a:t>
            </a:r>
            <a:r>
              <a:rPr b="1" i="0" lang="en-US" sz="4400" u="none" cap="none" strike="noStrike">
                <a:solidFill>
                  <a:schemeClr val="dk1"/>
                </a:solidFill>
                <a:latin typeface="Calibri"/>
                <a:ea typeface="Calibri"/>
                <a:cs typeface="Calibri"/>
                <a:sym typeface="Calibri"/>
              </a:rPr>
              <a:t>ward</a:t>
            </a:r>
            <a:endParaRPr b="1" i="0" sz="4400" u="none" cap="none" strike="noStrike">
              <a:solidFill>
                <a:schemeClr val="dk1"/>
              </a:solidFill>
              <a:latin typeface="Calibri"/>
              <a:ea typeface="Calibri"/>
              <a:cs typeface="Calibri"/>
              <a:sym typeface="Calibri"/>
            </a:endParaRPr>
          </a:p>
        </p:txBody>
      </p:sp>
      <p:pic>
        <p:nvPicPr>
          <p:cNvPr id="424" name="Google Shape;424;p28"/>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25" name="Google Shape;425;p28"/>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26" name="Google Shape;426;p28"/>
          <p:cNvSpPr txBox="1"/>
          <p:nvPr/>
        </p:nvSpPr>
        <p:spPr>
          <a:xfrm>
            <a:off x="838200" y="2353525"/>
            <a:ext cx="9005100"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Criteria</a:t>
            </a:r>
            <a:endParaRPr b="0" i="0" sz="3600" u="none" cap="none" strike="noStrike">
              <a:solidFill>
                <a:schemeClr val="dk1"/>
              </a:solidFill>
              <a:latin typeface="Calibri"/>
              <a:ea typeface="Calibri"/>
              <a:cs typeface="Calibri"/>
              <a:sym typeface="Calibri"/>
            </a:endParaRPr>
          </a:p>
          <a:p>
            <a:pPr indent="-419100" lvl="0" marL="914400" marR="0" rtl="0" algn="l">
              <a:lnSpc>
                <a:spcPct val="90000"/>
              </a:lnSpc>
              <a:spcBef>
                <a:spcPts val="100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Unique or Provocative Idea: Took the theme in an unexpected direction that is thought provoking, attention grabbing, and memorable. </a:t>
            </a:r>
            <a:endParaRPr b="0" i="0" sz="3000" u="none" cap="none" strike="noStrike">
              <a:solidFill>
                <a:schemeClr val="dk1"/>
              </a:solidFill>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May be expressed through any aspect of the work (e.g., user interface, content of story, coordination of teamwork, creative graphics, captivating application or story, user-friendliness, etc.).</a:t>
            </a:r>
            <a:endParaRPr b="0" i="0" sz="3000" u="none" cap="none" strike="noStrike">
              <a:solidFill>
                <a:schemeClr val="dk1"/>
              </a:solidFill>
              <a:latin typeface="Calibri"/>
              <a:ea typeface="Calibri"/>
              <a:cs typeface="Calibri"/>
              <a:sym typeface="Calibri"/>
            </a:endParaRPr>
          </a:p>
        </p:txBody>
      </p:sp>
      <p:sp>
        <p:nvSpPr>
          <p:cNvPr id="427" name="Google Shape;427;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428" name="Google Shape;428;p28"/>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23c18dd6f6_13_47"/>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Highest Impact A</a:t>
            </a:r>
            <a:r>
              <a:rPr b="1" i="0" lang="en-US" sz="4400" u="none" cap="none" strike="noStrike">
                <a:solidFill>
                  <a:schemeClr val="dk1"/>
                </a:solidFill>
                <a:latin typeface="Calibri"/>
                <a:ea typeface="Calibri"/>
                <a:cs typeface="Calibri"/>
                <a:sym typeface="Calibri"/>
              </a:rPr>
              <a:t>ward</a:t>
            </a:r>
            <a:endParaRPr b="1" i="0" sz="4400" u="none" cap="none" strike="noStrike">
              <a:solidFill>
                <a:schemeClr val="dk1"/>
              </a:solidFill>
              <a:latin typeface="Calibri"/>
              <a:ea typeface="Calibri"/>
              <a:cs typeface="Calibri"/>
              <a:sym typeface="Calibri"/>
            </a:endParaRPr>
          </a:p>
        </p:txBody>
      </p:sp>
      <p:pic>
        <p:nvPicPr>
          <p:cNvPr id="435" name="Google Shape;435;g123c18dd6f6_13_4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36" name="Google Shape;436;g123c18dd6f6_13_4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37" name="Google Shape;437;g123c18dd6f6_13_47"/>
          <p:cNvSpPr txBox="1"/>
          <p:nvPr/>
        </p:nvSpPr>
        <p:spPr>
          <a:xfrm>
            <a:off x="838200" y="2353525"/>
            <a:ext cx="7656900"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Criteria</a:t>
            </a:r>
            <a:endParaRPr b="0" i="0" sz="3000" u="none" cap="none" strike="noStrike">
              <a:solidFill>
                <a:schemeClr val="dk1"/>
              </a:solidFill>
              <a:latin typeface="Calibri"/>
              <a:ea typeface="Calibri"/>
              <a:cs typeface="Calibri"/>
              <a:sym typeface="Calibri"/>
            </a:endParaRPr>
          </a:p>
          <a:p>
            <a:pPr indent="-419100" lvl="0" marL="914400" marR="0" rtl="0" algn="l">
              <a:lnSpc>
                <a:spcPct val="90000"/>
              </a:lnSpc>
              <a:spcBef>
                <a:spcPts val="100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Meets the Hackathon theme</a:t>
            </a:r>
            <a:endParaRPr b="0" i="0" sz="3000" u="none" cap="none" strike="noStrike">
              <a:solidFill>
                <a:srgbClr val="222222"/>
              </a:solidFill>
              <a:highlight>
                <a:srgbClr val="FFFFFF"/>
              </a:highlight>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Clearly defined purpose</a:t>
            </a:r>
            <a:endParaRPr b="0" i="0" sz="3000" u="none" cap="none" strike="noStrike">
              <a:solidFill>
                <a:srgbClr val="222222"/>
              </a:solidFill>
              <a:highlight>
                <a:srgbClr val="FFFFFF"/>
              </a:highlight>
              <a:latin typeface="Calibri"/>
              <a:ea typeface="Calibri"/>
              <a:cs typeface="Calibri"/>
              <a:sym typeface="Calibri"/>
            </a:endParaRPr>
          </a:p>
          <a:p>
            <a:pPr indent="-419100" lvl="1" marL="1371600" marR="0" rtl="0" algn="l">
              <a:lnSpc>
                <a:spcPct val="90000"/>
              </a:lnSpc>
              <a:spcBef>
                <a:spcPts val="0"/>
              </a:spcBef>
              <a:spcAft>
                <a:spcPts val="0"/>
              </a:spcAft>
              <a:buClr>
                <a:srgbClr val="222222"/>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Meets its purpose</a:t>
            </a:r>
            <a:endParaRPr b="0" i="0" sz="3000" u="none" cap="none" strike="noStrike">
              <a:solidFill>
                <a:srgbClr val="222222"/>
              </a:solidFill>
              <a:highlight>
                <a:srgbClr val="FFFFFF"/>
              </a:highlight>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Suited for target users</a:t>
            </a:r>
            <a:endParaRPr b="0" i="0" sz="3000" u="none" cap="none" strike="noStrike">
              <a:solidFill>
                <a:schemeClr val="dk1"/>
              </a:solidFill>
              <a:latin typeface="Calibri"/>
              <a:ea typeface="Calibri"/>
              <a:cs typeface="Calibri"/>
              <a:sym typeface="Calibri"/>
            </a:endParaRPr>
          </a:p>
        </p:txBody>
      </p:sp>
      <p:sp>
        <p:nvSpPr>
          <p:cNvPr id="438" name="Google Shape;438;g123c18dd6f6_13_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439" name="Google Shape;439;g123c18dd6f6_13_47"/>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444" name="Shape 444"/>
        <p:cNvGrpSpPr/>
        <p:nvPr/>
      </p:nvGrpSpPr>
      <p:grpSpPr>
        <a:xfrm>
          <a:off x="0" y="0"/>
          <a:ext cx="0" cy="0"/>
          <a:chOff x="0" y="0"/>
          <a:chExt cx="0" cy="0"/>
        </a:xfrm>
      </p:grpSpPr>
      <p:sp>
        <p:nvSpPr>
          <p:cNvPr id="445" name="Google Shape;445;g123f692dbf8_0_28"/>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Team Formation</a:t>
            </a:r>
            <a:endParaRPr b="1"/>
          </a:p>
        </p:txBody>
      </p:sp>
      <p:sp>
        <p:nvSpPr>
          <p:cNvPr id="446" name="Google Shape;446;g123f692dbf8_0_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1"/>
          <p:cNvSpPr txBox="1"/>
          <p:nvPr>
            <p:ph type="title"/>
          </p:nvPr>
        </p:nvSpPr>
        <p:spPr>
          <a:xfrm>
            <a:off x="488700" y="1175025"/>
            <a:ext cx="67707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Already have a team of 2-4?</a:t>
            </a:r>
            <a:endParaRPr b="1" i="0" sz="4400" u="none" cap="none" strike="noStrike">
              <a:solidFill>
                <a:schemeClr val="dk1"/>
              </a:solidFill>
              <a:latin typeface="Calibri"/>
              <a:ea typeface="Calibri"/>
              <a:cs typeface="Calibri"/>
              <a:sym typeface="Calibri"/>
            </a:endParaRPr>
          </a:p>
        </p:txBody>
      </p:sp>
      <p:pic>
        <p:nvPicPr>
          <p:cNvPr id="453" name="Google Shape;453;p31"/>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54" name="Google Shape;454;p31"/>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55" name="Google Shape;455;p31"/>
          <p:cNvSpPr txBox="1"/>
          <p:nvPr/>
        </p:nvSpPr>
        <p:spPr>
          <a:xfrm>
            <a:off x="582825" y="2239550"/>
            <a:ext cx="6250800" cy="36771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Grab your stuff.</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Go to our helper at the other end of the room.</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Get your team packet with Team #.</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Go to the </a:t>
            </a:r>
            <a:r>
              <a:rPr lang="en-US" sz="3000">
                <a:solidFill>
                  <a:schemeClr val="dk1"/>
                </a:solidFill>
                <a:latin typeface="Calibri"/>
                <a:ea typeface="Calibri"/>
                <a:cs typeface="Calibri"/>
                <a:sym typeface="Calibri"/>
              </a:rPr>
              <a:t>TEAL</a:t>
            </a:r>
            <a:r>
              <a:rPr b="0" i="0" lang="en-US" sz="3000" u="none" cap="none" strike="noStrike">
                <a:solidFill>
                  <a:schemeClr val="dk1"/>
                </a:solidFill>
                <a:latin typeface="Calibri"/>
                <a:ea typeface="Calibri"/>
                <a:cs typeface="Calibri"/>
                <a:sym typeface="Calibri"/>
              </a:rPr>
              <a:t> Room</a:t>
            </a:r>
            <a:r>
              <a:rPr b="0" i="0" lang="en-US" sz="3000" u="none" cap="none" strike="noStrike">
                <a:solidFill>
                  <a:schemeClr val="dk1"/>
                </a:solidFill>
                <a:latin typeface="Calibri"/>
                <a:ea typeface="Calibri"/>
                <a:cs typeface="Calibri"/>
                <a:sym typeface="Calibri"/>
              </a:rPr>
              <a:t> to Your Assigned Table.</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Fill Out the </a:t>
            </a:r>
            <a:r>
              <a:rPr b="1" i="0" lang="en-US" sz="3000" u="none" cap="none" strike="noStrike">
                <a:solidFill>
                  <a:schemeClr val="dk1"/>
                </a:solidFill>
                <a:latin typeface="Calibri"/>
                <a:ea typeface="Calibri"/>
                <a:cs typeface="Calibri"/>
                <a:sym typeface="Calibri"/>
              </a:rPr>
              <a:t>Team </a:t>
            </a:r>
            <a:r>
              <a:rPr b="1" lang="en-US" sz="3000">
                <a:solidFill>
                  <a:schemeClr val="dk1"/>
                </a:solidFill>
                <a:latin typeface="Calibri"/>
                <a:ea typeface="Calibri"/>
                <a:cs typeface="Calibri"/>
                <a:sym typeface="Calibri"/>
              </a:rPr>
              <a:t>Info Form</a:t>
            </a:r>
            <a:r>
              <a:rPr lang="en-US" sz="3000">
                <a:solidFill>
                  <a:schemeClr val="dk1"/>
                </a:solidFill>
                <a:latin typeface="Calibri"/>
                <a:ea typeface="Calibri"/>
                <a:cs typeface="Calibri"/>
                <a:sym typeface="Calibri"/>
              </a:rPr>
              <a:t>, and leave on table</a:t>
            </a:r>
            <a:r>
              <a:rPr b="0" i="0" lang="en-US" sz="3000" u="none" cap="none" strike="noStrike">
                <a:solidFill>
                  <a:schemeClr val="dk1"/>
                </a:solidFill>
                <a:latin typeface="Calibri"/>
                <a:ea typeface="Calibri"/>
                <a:cs typeface="Calibri"/>
                <a:sym typeface="Calibri"/>
              </a:rPr>
              <a:t>. </a:t>
            </a:r>
            <a:r>
              <a:rPr lang="en-US" sz="3000">
                <a:solidFill>
                  <a:schemeClr val="dk1"/>
                </a:solidFill>
                <a:latin typeface="Calibri"/>
                <a:ea typeface="Calibri"/>
                <a:cs typeface="Calibri"/>
                <a:sym typeface="Calibri"/>
              </a:rPr>
              <a:t>[Name]</a:t>
            </a:r>
            <a:r>
              <a:rPr b="0" i="0" lang="en-US" sz="3000" u="none" cap="none" strike="noStrike">
                <a:solidFill>
                  <a:schemeClr val="dk1"/>
                </a:solidFill>
                <a:latin typeface="Calibri"/>
                <a:ea typeface="Calibri"/>
                <a:cs typeface="Calibri"/>
                <a:sym typeface="Calibri"/>
              </a:rPr>
              <a:t> to pick up.</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456" name="Google Shape;456;p31"/>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457" name="Google Shape;457;p31"/>
          <p:cNvPicPr preferRelativeResize="0"/>
          <p:nvPr/>
        </p:nvPicPr>
        <p:blipFill rotWithShape="1">
          <a:blip r:embed="rId5">
            <a:alphaModFix/>
          </a:blip>
          <a:srcRect b="0" l="0" r="0" t="0"/>
          <a:stretch/>
        </p:blipFill>
        <p:spPr>
          <a:xfrm>
            <a:off x="7117925" y="2294950"/>
            <a:ext cx="4755077" cy="3566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1"/>
          <p:cNvSpPr txBox="1"/>
          <p:nvPr>
            <p:ph type="title"/>
          </p:nvPr>
        </p:nvSpPr>
        <p:spPr>
          <a:xfrm>
            <a:off x="300878" y="1566521"/>
            <a:ext cx="42048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sz="4800"/>
              <a:t>What makes a good team?</a:t>
            </a:r>
            <a:endParaRPr b="1" i="0" sz="4800" u="none" cap="none" strike="noStrike">
              <a:solidFill>
                <a:schemeClr val="dk1"/>
              </a:solidFill>
              <a:latin typeface="Calibri"/>
              <a:ea typeface="Calibri"/>
              <a:cs typeface="Calibri"/>
              <a:sym typeface="Calibri"/>
            </a:endParaRPr>
          </a:p>
        </p:txBody>
      </p:sp>
      <p:pic>
        <p:nvPicPr>
          <p:cNvPr id="464" name="Google Shape;464;p21"/>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65" name="Google Shape;465;p21"/>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66" name="Google Shape;466;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467" name="Google Shape;467;p21"/>
          <p:cNvSpPr/>
          <p:nvPr/>
        </p:nvSpPr>
        <p:spPr>
          <a:xfrm>
            <a:off x="3942300" y="1983505"/>
            <a:ext cx="4668300" cy="4668300"/>
          </a:xfrm>
          <a:prstGeom prst="ellipse">
            <a:avLst/>
          </a:prstGeom>
          <a:solidFill>
            <a:srgbClr val="38761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21"/>
          <p:cNvGrpSpPr/>
          <p:nvPr/>
        </p:nvGrpSpPr>
        <p:grpSpPr>
          <a:xfrm>
            <a:off x="4832434" y="1453191"/>
            <a:ext cx="2887928" cy="2887928"/>
            <a:chOff x="3611776" y="414352"/>
            <a:chExt cx="2166000" cy="2166000"/>
          </a:xfrm>
        </p:grpSpPr>
        <p:sp>
          <p:nvSpPr>
            <p:cNvPr id="469" name="Google Shape;469;p21"/>
            <p:cNvSpPr/>
            <p:nvPr/>
          </p:nvSpPr>
          <p:spPr>
            <a:xfrm>
              <a:off x="3611776" y="414352"/>
              <a:ext cx="2166000" cy="2166000"/>
            </a:xfrm>
            <a:prstGeom prst="ellips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1"/>
            <p:cNvSpPr txBox="1"/>
            <p:nvPr/>
          </p:nvSpPr>
          <p:spPr>
            <a:xfrm>
              <a:off x="3967546" y="1027503"/>
              <a:ext cx="1496100" cy="702900"/>
            </a:xfrm>
            <a:prstGeom prst="rect">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Calibri"/>
                  <a:ea typeface="Calibri"/>
                  <a:cs typeface="Calibri"/>
                  <a:sym typeface="Calibri"/>
                </a:rPr>
                <a:t>Hipster </a:t>
              </a:r>
              <a:endParaRPr b="0" i="0" sz="3600" u="none" cap="none" strike="noStrike">
                <a:solidFill>
                  <a:srgbClr val="FFFFFF"/>
                </a:solidFill>
                <a:latin typeface="Calibri"/>
                <a:ea typeface="Calibri"/>
                <a:cs typeface="Calibri"/>
                <a:sym typeface="Calibri"/>
              </a:endParaRPr>
            </a:p>
          </p:txBody>
        </p:sp>
      </p:grpSp>
      <p:grpSp>
        <p:nvGrpSpPr>
          <p:cNvPr id="471" name="Google Shape;471;p21"/>
          <p:cNvGrpSpPr/>
          <p:nvPr/>
        </p:nvGrpSpPr>
        <p:grpSpPr>
          <a:xfrm>
            <a:off x="6099713" y="3611153"/>
            <a:ext cx="2887928" cy="2887928"/>
            <a:chOff x="4562258" y="2032864"/>
            <a:chExt cx="2166000" cy="2166000"/>
          </a:xfrm>
        </p:grpSpPr>
        <p:sp>
          <p:nvSpPr>
            <p:cNvPr id="472" name="Google Shape;472;p21"/>
            <p:cNvSpPr/>
            <p:nvPr/>
          </p:nvSpPr>
          <p:spPr>
            <a:xfrm>
              <a:off x="4562258" y="2032864"/>
              <a:ext cx="2166000" cy="2166000"/>
            </a:xfrm>
            <a:prstGeom prst="ellipse">
              <a:avLst/>
            </a:prstGeom>
            <a:solidFill>
              <a:srgbClr val="BF9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1"/>
            <p:cNvSpPr txBox="1"/>
            <p:nvPr/>
          </p:nvSpPr>
          <p:spPr>
            <a:xfrm>
              <a:off x="5079846" y="2834728"/>
              <a:ext cx="1496100" cy="702900"/>
            </a:xfrm>
            <a:prstGeom prst="rect">
              <a:avLst/>
            </a:prstGeom>
            <a:solidFill>
              <a:srgbClr val="BF9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Calibri"/>
                  <a:ea typeface="Calibri"/>
                  <a:cs typeface="Calibri"/>
                  <a:sym typeface="Calibri"/>
                </a:rPr>
                <a:t>Hacker </a:t>
              </a:r>
              <a:endParaRPr b="0" i="0" sz="3600" u="none" cap="none" strike="noStrike">
                <a:solidFill>
                  <a:srgbClr val="FFFFFF"/>
                </a:solidFill>
                <a:latin typeface="Calibri"/>
                <a:ea typeface="Calibri"/>
                <a:cs typeface="Calibri"/>
                <a:sym typeface="Calibri"/>
              </a:endParaRPr>
            </a:p>
          </p:txBody>
        </p:sp>
      </p:grpSp>
      <p:grpSp>
        <p:nvGrpSpPr>
          <p:cNvPr id="474" name="Google Shape;474;p21"/>
          <p:cNvGrpSpPr/>
          <p:nvPr/>
        </p:nvGrpSpPr>
        <p:grpSpPr>
          <a:xfrm>
            <a:off x="3620598" y="3611153"/>
            <a:ext cx="2887928" cy="2887928"/>
            <a:chOff x="2702876" y="2032864"/>
            <a:chExt cx="2166000" cy="2166000"/>
          </a:xfrm>
        </p:grpSpPr>
        <p:sp>
          <p:nvSpPr>
            <p:cNvPr id="475" name="Google Shape;475;p21"/>
            <p:cNvSpPr/>
            <p:nvPr/>
          </p:nvSpPr>
          <p:spPr>
            <a:xfrm>
              <a:off x="2702876" y="2032864"/>
              <a:ext cx="2166000" cy="2166000"/>
            </a:xfrm>
            <a:prstGeom prst="ellipse">
              <a:avLst/>
            </a:prstGeom>
            <a:solidFill>
              <a:srgbClr val="BF281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1"/>
            <p:cNvSpPr txBox="1"/>
            <p:nvPr/>
          </p:nvSpPr>
          <p:spPr>
            <a:xfrm>
              <a:off x="2855281" y="2834728"/>
              <a:ext cx="1496100" cy="702900"/>
            </a:xfrm>
            <a:prstGeom prst="rect">
              <a:avLst/>
            </a:prstGeom>
            <a:solidFill>
              <a:srgbClr val="BF281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FFFFFF"/>
                  </a:solidFill>
                  <a:latin typeface="Roboto"/>
                  <a:ea typeface="Roboto"/>
                  <a:cs typeface="Roboto"/>
                  <a:sym typeface="Roboto"/>
                </a:rPr>
                <a:t>Hustler</a:t>
              </a:r>
              <a:r>
                <a:rPr b="0" i="0" lang="en-US" sz="1300" u="none" cap="none" strike="noStrike">
                  <a:solidFill>
                    <a:srgbClr val="FFFFFF"/>
                  </a:solidFill>
                  <a:latin typeface="Roboto"/>
                  <a:ea typeface="Roboto"/>
                  <a:cs typeface="Roboto"/>
                  <a:sym typeface="Roboto"/>
                </a:rPr>
                <a:t> </a:t>
              </a:r>
              <a:endParaRPr b="0" i="0" sz="1300" u="none" cap="none" strike="noStrike">
                <a:solidFill>
                  <a:srgbClr val="FFFFFF"/>
                </a:solidFill>
                <a:latin typeface="Roboto"/>
                <a:ea typeface="Roboto"/>
                <a:cs typeface="Roboto"/>
                <a:sym typeface="Roboto"/>
              </a:endParaRPr>
            </a:p>
          </p:txBody>
        </p:sp>
      </p:grpSp>
      <p:sp>
        <p:nvSpPr>
          <p:cNvPr id="477" name="Google Shape;477;p21"/>
          <p:cNvSpPr/>
          <p:nvPr/>
        </p:nvSpPr>
        <p:spPr>
          <a:xfrm>
            <a:off x="5463094" y="3495723"/>
            <a:ext cx="1634400" cy="1634400"/>
          </a:xfrm>
          <a:prstGeom prst="ellipse">
            <a:avLst/>
          </a:prstGeom>
          <a:solidFill>
            <a:srgbClr val="38761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1"/>
          <p:cNvSpPr txBox="1"/>
          <p:nvPr/>
        </p:nvSpPr>
        <p:spPr>
          <a:xfrm>
            <a:off x="300878" y="4180166"/>
            <a:ext cx="3362071" cy="19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Marketer</a:t>
            </a:r>
            <a:endParaRPr b="1"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Realistic Visionary</a:t>
            </a:r>
            <a:endParaRPr b="0"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Makes sure it reaches the market</a:t>
            </a:r>
            <a:endParaRPr b="0" i="0" sz="2800" u="none" cap="none" strike="noStrike">
              <a:solidFill>
                <a:srgbClr val="000000"/>
              </a:solidFill>
              <a:latin typeface="Calibri"/>
              <a:ea typeface="Calibri"/>
              <a:cs typeface="Calibri"/>
              <a:sym typeface="Calibri"/>
            </a:endParaRPr>
          </a:p>
        </p:txBody>
      </p:sp>
      <p:sp>
        <p:nvSpPr>
          <p:cNvPr id="479" name="Google Shape;479;p21"/>
          <p:cNvSpPr txBox="1"/>
          <p:nvPr/>
        </p:nvSpPr>
        <p:spPr>
          <a:xfrm>
            <a:off x="9275600" y="4648133"/>
            <a:ext cx="2422500" cy="19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Developer</a:t>
            </a:r>
            <a:endParaRPr b="1"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The Coder</a:t>
            </a:r>
            <a:endParaRPr b="0"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Makes sure it works.</a:t>
            </a:r>
            <a:endParaRPr b="0" i="0" sz="2800" u="none" cap="none" strike="noStrike">
              <a:solidFill>
                <a:srgbClr val="000000"/>
              </a:solidFill>
              <a:latin typeface="Calibri"/>
              <a:ea typeface="Calibri"/>
              <a:cs typeface="Calibri"/>
              <a:sym typeface="Calibri"/>
            </a:endParaRPr>
          </a:p>
        </p:txBody>
      </p:sp>
      <p:sp>
        <p:nvSpPr>
          <p:cNvPr id="480" name="Google Shape;480;p21"/>
          <p:cNvSpPr txBox="1"/>
          <p:nvPr/>
        </p:nvSpPr>
        <p:spPr>
          <a:xfrm>
            <a:off x="8528340" y="1521029"/>
            <a:ext cx="3375300" cy="193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Calibri"/>
                <a:ea typeface="Calibri"/>
                <a:cs typeface="Calibri"/>
                <a:sym typeface="Calibri"/>
              </a:rPr>
              <a:t>Designer</a:t>
            </a:r>
            <a:endParaRPr b="1"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Creative Genius</a:t>
            </a:r>
            <a:endParaRPr b="0"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Thinks through stages of process</a:t>
            </a:r>
            <a:endParaRPr b="0" i="0" sz="2800" u="none" cap="none" strike="noStrike">
              <a:solidFill>
                <a:srgbClr val="000000"/>
              </a:solidFill>
              <a:latin typeface="Calibri"/>
              <a:ea typeface="Calibri"/>
              <a:cs typeface="Calibri"/>
              <a:sym typeface="Calibri"/>
            </a:endParaRPr>
          </a:p>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Makes sure it serves the user.</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2"/>
          <p:cNvSpPr txBox="1"/>
          <p:nvPr>
            <p:ph type="title"/>
          </p:nvPr>
        </p:nvSpPr>
        <p:spPr>
          <a:xfrm>
            <a:off x="762000" y="1289575"/>
            <a:ext cx="80619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Forming Your </a:t>
            </a:r>
            <a:r>
              <a:rPr b="1" i="0" lang="en-US" sz="4400" u="none" cap="none" strike="noStrike">
                <a:solidFill>
                  <a:schemeClr val="dk1"/>
                </a:solidFill>
                <a:latin typeface="Calibri"/>
                <a:ea typeface="Calibri"/>
                <a:cs typeface="Calibri"/>
                <a:sym typeface="Calibri"/>
              </a:rPr>
              <a:t>T</a:t>
            </a:r>
            <a:r>
              <a:rPr b="1" lang="en-US"/>
              <a:t>eam</a:t>
            </a:r>
            <a:endParaRPr b="1" i="0" sz="4400" u="none" cap="none" strike="noStrike">
              <a:solidFill>
                <a:schemeClr val="dk1"/>
              </a:solidFill>
              <a:latin typeface="Calibri"/>
              <a:ea typeface="Calibri"/>
              <a:cs typeface="Calibri"/>
              <a:sym typeface="Calibri"/>
            </a:endParaRPr>
          </a:p>
        </p:txBody>
      </p:sp>
      <p:pic>
        <p:nvPicPr>
          <p:cNvPr id="487" name="Google Shape;487;p32"/>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488" name="Google Shape;488;p32"/>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489" name="Google Shape;489;p32"/>
          <p:cNvSpPr txBox="1"/>
          <p:nvPr/>
        </p:nvSpPr>
        <p:spPr>
          <a:xfrm>
            <a:off x="762000" y="2238800"/>
            <a:ext cx="7433400" cy="4308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dk1"/>
              </a:buClr>
              <a:buSzPts val="3200"/>
              <a:buFont typeface="Arial"/>
              <a:buNone/>
            </a:pPr>
            <a:r>
              <a:rPr b="0" i="0" lang="en-US" sz="3200" u="sng" cap="none" strike="noStrike">
                <a:solidFill>
                  <a:srgbClr val="0B5394"/>
                </a:solidFill>
                <a:latin typeface="Calibri"/>
                <a:ea typeface="Calibri"/>
                <a:cs typeface="Calibri"/>
                <a:sym typeface="Calibri"/>
              </a:rPr>
              <a:t>Hip</a:t>
            </a:r>
            <a:r>
              <a:rPr b="0" i="0" lang="en-US" sz="3200" u="sng" cap="none" strike="noStrike">
                <a:solidFill>
                  <a:srgbClr val="1155CC"/>
                </a:solidFill>
                <a:latin typeface="Calibri"/>
                <a:ea typeface="Calibri"/>
                <a:cs typeface="Calibri"/>
                <a:sym typeface="Calibri"/>
              </a:rPr>
              <a:t>ster</a:t>
            </a:r>
            <a:r>
              <a:rPr b="0" i="0" lang="en-US" sz="3200" u="none" cap="none" strike="noStrike">
                <a:solidFill>
                  <a:srgbClr val="1155CC"/>
                </a:solidFill>
                <a:latin typeface="Calibri"/>
                <a:ea typeface="Calibri"/>
                <a:cs typeface="Calibri"/>
                <a:sym typeface="Calibri"/>
              </a:rPr>
              <a:t>:</a:t>
            </a:r>
            <a:r>
              <a:rPr b="0" i="0" lang="en-US" sz="3200" u="none" cap="none" strike="noStrike">
                <a:solidFill>
                  <a:schemeClr val="dk1"/>
                </a:solidFill>
                <a:latin typeface="Calibri"/>
                <a:ea typeface="Calibri"/>
                <a:cs typeface="Calibri"/>
                <a:sym typeface="Calibri"/>
              </a:rPr>
              <a:t> Your creative genius, artist, graphics designer, makes the app attractive and easy to use</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200"/>
              <a:buFont typeface="Arial"/>
              <a:buNone/>
            </a:pPr>
            <a:r>
              <a:rPr b="0" i="0" lang="en-US" sz="3200" u="sng" cap="none" strike="noStrike">
                <a:solidFill>
                  <a:srgbClr val="7F6000"/>
                </a:solidFill>
                <a:latin typeface="Calibri"/>
                <a:ea typeface="Calibri"/>
                <a:cs typeface="Calibri"/>
                <a:sym typeface="Calibri"/>
              </a:rPr>
              <a:t>Hacker</a:t>
            </a:r>
            <a:r>
              <a:rPr b="0" i="0" lang="en-US" sz="3200" u="none" cap="none" strike="noStrike">
                <a:solidFill>
                  <a:srgbClr val="7F6000"/>
                </a:solidFill>
                <a:latin typeface="Calibri"/>
                <a:ea typeface="Calibri"/>
                <a:cs typeface="Calibri"/>
                <a:sym typeface="Calibri"/>
              </a:rPr>
              <a:t>:</a:t>
            </a:r>
            <a:r>
              <a:rPr b="0" i="0" lang="en-US" sz="3200" u="none" cap="none" strike="noStrike">
                <a:solidFill>
                  <a:schemeClr val="dk1"/>
                </a:solidFill>
                <a:latin typeface="Calibri"/>
                <a:ea typeface="Calibri"/>
                <a:cs typeface="Calibri"/>
                <a:sym typeface="Calibri"/>
              </a:rPr>
              <a:t> Your coder, your magician                                     who makes your app work</a:t>
            </a:r>
            <a:endParaRPr b="0"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3200"/>
              <a:buFont typeface="Arial"/>
              <a:buNone/>
            </a:pPr>
            <a:r>
              <a:rPr b="0" i="0" lang="en-US" sz="3200" u="sng" cap="none" strike="noStrike">
                <a:solidFill>
                  <a:srgbClr val="CC0000"/>
                </a:solidFill>
                <a:latin typeface="Calibri"/>
                <a:ea typeface="Calibri"/>
                <a:cs typeface="Calibri"/>
                <a:sym typeface="Calibri"/>
              </a:rPr>
              <a:t>Hustler</a:t>
            </a:r>
            <a:r>
              <a:rPr b="0" i="0" lang="en-US" sz="3200" u="none" cap="none" strike="noStrike">
                <a:solidFill>
                  <a:srgbClr val="CC0000"/>
                </a:solidFill>
                <a:latin typeface="Calibri"/>
                <a:ea typeface="Calibri"/>
                <a:cs typeface="Calibri"/>
                <a:sym typeface="Calibri"/>
              </a:rPr>
              <a:t>:</a:t>
            </a:r>
            <a:r>
              <a:rPr b="0" i="0" lang="en-US" sz="3200" u="none" cap="none" strike="noStrike">
                <a:solidFill>
                  <a:schemeClr val="dk1"/>
                </a:solidFill>
                <a:latin typeface="Calibri"/>
                <a:ea typeface="Calibri"/>
                <a:cs typeface="Calibri"/>
                <a:sym typeface="Calibri"/>
              </a:rPr>
              <a:t> Your visionary, keeps the big picture in mind, ensures the project goals are met, markets the app</a:t>
            </a:r>
            <a:endParaRPr b="0" i="0" sz="3200" u="none" cap="none" strike="noStrike">
              <a:solidFill>
                <a:schemeClr val="dk1"/>
              </a:solidFill>
              <a:latin typeface="Calibri"/>
              <a:ea typeface="Calibri"/>
              <a:cs typeface="Calibri"/>
              <a:sym typeface="Calibri"/>
            </a:endParaRPr>
          </a:p>
        </p:txBody>
      </p:sp>
      <p:sp>
        <p:nvSpPr>
          <p:cNvPr id="490" name="Google Shape;490;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491" name="Google Shape;491;p32"/>
          <p:cNvSpPr/>
          <p:nvPr/>
        </p:nvSpPr>
        <p:spPr>
          <a:xfrm>
            <a:off x="8240784" y="2565698"/>
            <a:ext cx="3155400" cy="3109200"/>
          </a:xfrm>
          <a:prstGeom prst="ellipse">
            <a:avLst/>
          </a:prstGeom>
          <a:solidFill>
            <a:srgbClr val="38761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2" name="Google Shape;492;p32"/>
          <p:cNvGrpSpPr/>
          <p:nvPr/>
        </p:nvGrpSpPr>
        <p:grpSpPr>
          <a:xfrm>
            <a:off x="8842532" y="2212497"/>
            <a:ext cx="1951999" cy="1923408"/>
            <a:chOff x="3611776" y="414352"/>
            <a:chExt cx="2166000" cy="2166000"/>
          </a:xfrm>
        </p:grpSpPr>
        <p:sp>
          <p:nvSpPr>
            <p:cNvPr id="493" name="Google Shape;493;p32"/>
            <p:cNvSpPr/>
            <p:nvPr/>
          </p:nvSpPr>
          <p:spPr>
            <a:xfrm>
              <a:off x="3611776" y="414352"/>
              <a:ext cx="2166000" cy="2166000"/>
            </a:xfrm>
            <a:prstGeom prst="ellipse">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2"/>
            <p:cNvSpPr txBox="1"/>
            <p:nvPr/>
          </p:nvSpPr>
          <p:spPr>
            <a:xfrm>
              <a:off x="3967543" y="1027503"/>
              <a:ext cx="1623900" cy="702900"/>
            </a:xfrm>
            <a:prstGeom prst="rect">
              <a:avLst/>
            </a:prstGeom>
            <a:solidFill>
              <a:srgbClr val="0B539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Calibri"/>
                  <a:ea typeface="Calibri"/>
                  <a:cs typeface="Calibri"/>
                  <a:sym typeface="Calibri"/>
                </a:rPr>
                <a:t>Hipster </a:t>
              </a:r>
              <a:endParaRPr b="0" i="0" sz="3000" u="none" cap="none" strike="noStrike">
                <a:solidFill>
                  <a:srgbClr val="FFFFFF"/>
                </a:solidFill>
                <a:latin typeface="Calibri"/>
                <a:ea typeface="Calibri"/>
                <a:cs typeface="Calibri"/>
                <a:sym typeface="Calibri"/>
              </a:endParaRPr>
            </a:p>
          </p:txBody>
        </p:sp>
      </p:grpSp>
      <p:grpSp>
        <p:nvGrpSpPr>
          <p:cNvPr id="495" name="Google Shape;495;p32"/>
          <p:cNvGrpSpPr/>
          <p:nvPr/>
        </p:nvGrpSpPr>
        <p:grpSpPr>
          <a:xfrm>
            <a:off x="9699107" y="3649736"/>
            <a:ext cx="1951999" cy="1923408"/>
            <a:chOff x="4562258" y="2032864"/>
            <a:chExt cx="2166000" cy="2166000"/>
          </a:xfrm>
        </p:grpSpPr>
        <p:sp>
          <p:nvSpPr>
            <p:cNvPr id="496" name="Google Shape;496;p32"/>
            <p:cNvSpPr/>
            <p:nvPr/>
          </p:nvSpPr>
          <p:spPr>
            <a:xfrm>
              <a:off x="4562258" y="2032864"/>
              <a:ext cx="2166000" cy="2166000"/>
            </a:xfrm>
            <a:prstGeom prst="ellipse">
              <a:avLst/>
            </a:prstGeom>
            <a:solidFill>
              <a:srgbClr val="BF9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2"/>
            <p:cNvSpPr txBox="1"/>
            <p:nvPr/>
          </p:nvSpPr>
          <p:spPr>
            <a:xfrm>
              <a:off x="5079846" y="2834728"/>
              <a:ext cx="1496100" cy="702900"/>
            </a:xfrm>
            <a:prstGeom prst="rect">
              <a:avLst/>
            </a:prstGeom>
            <a:solidFill>
              <a:srgbClr val="BF900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Calibri"/>
                  <a:ea typeface="Calibri"/>
                  <a:cs typeface="Calibri"/>
                  <a:sym typeface="Calibri"/>
                </a:rPr>
                <a:t>Hacker</a:t>
              </a:r>
              <a:r>
                <a:rPr b="0" i="0" lang="en-US" sz="3600" u="none" cap="none" strike="noStrike">
                  <a:solidFill>
                    <a:srgbClr val="FFFFFF"/>
                  </a:solidFill>
                  <a:latin typeface="Calibri"/>
                  <a:ea typeface="Calibri"/>
                  <a:cs typeface="Calibri"/>
                  <a:sym typeface="Calibri"/>
                </a:rPr>
                <a:t> </a:t>
              </a:r>
              <a:endParaRPr b="0" i="0" sz="3600" u="none" cap="none" strike="noStrike">
                <a:solidFill>
                  <a:srgbClr val="FFFFFF"/>
                </a:solidFill>
                <a:latin typeface="Calibri"/>
                <a:ea typeface="Calibri"/>
                <a:cs typeface="Calibri"/>
                <a:sym typeface="Calibri"/>
              </a:endParaRPr>
            </a:p>
          </p:txBody>
        </p:sp>
      </p:grpSp>
      <p:grpSp>
        <p:nvGrpSpPr>
          <p:cNvPr id="498" name="Google Shape;498;p32"/>
          <p:cNvGrpSpPr/>
          <p:nvPr/>
        </p:nvGrpSpPr>
        <p:grpSpPr>
          <a:xfrm>
            <a:off x="8023432" y="3649736"/>
            <a:ext cx="1951999" cy="1923408"/>
            <a:chOff x="2702876" y="2032864"/>
            <a:chExt cx="2166000" cy="2166000"/>
          </a:xfrm>
        </p:grpSpPr>
        <p:sp>
          <p:nvSpPr>
            <p:cNvPr id="499" name="Google Shape;499;p32"/>
            <p:cNvSpPr/>
            <p:nvPr/>
          </p:nvSpPr>
          <p:spPr>
            <a:xfrm>
              <a:off x="2702876" y="2032864"/>
              <a:ext cx="2166000" cy="2166000"/>
            </a:xfrm>
            <a:prstGeom prst="ellipse">
              <a:avLst/>
            </a:prstGeom>
            <a:solidFill>
              <a:srgbClr val="BF281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2"/>
            <p:cNvSpPr txBox="1"/>
            <p:nvPr/>
          </p:nvSpPr>
          <p:spPr>
            <a:xfrm>
              <a:off x="2809142" y="2834738"/>
              <a:ext cx="1668600" cy="702900"/>
            </a:xfrm>
            <a:prstGeom prst="rect">
              <a:avLst/>
            </a:prstGeom>
            <a:solidFill>
              <a:srgbClr val="BF281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Calibri"/>
                  <a:ea typeface="Calibri"/>
                  <a:cs typeface="Calibri"/>
                  <a:sym typeface="Calibri"/>
                </a:rPr>
                <a:t>Hustler </a:t>
              </a:r>
              <a:endParaRPr b="0" i="0" sz="3000" u="none" cap="none" strike="noStrike">
                <a:solidFill>
                  <a:srgbClr val="FFFFFF"/>
                </a:solidFill>
                <a:latin typeface="Calibri"/>
                <a:ea typeface="Calibri"/>
                <a:cs typeface="Calibri"/>
                <a:sym typeface="Calibri"/>
              </a:endParaRPr>
            </a:p>
          </p:txBody>
        </p:sp>
      </p:grpSp>
      <p:sp>
        <p:nvSpPr>
          <p:cNvPr id="501" name="Google Shape;501;p32"/>
          <p:cNvSpPr/>
          <p:nvPr/>
        </p:nvSpPr>
        <p:spPr>
          <a:xfrm>
            <a:off x="9268679" y="3572863"/>
            <a:ext cx="1104600" cy="1088400"/>
          </a:xfrm>
          <a:prstGeom prst="ellipse">
            <a:avLst/>
          </a:prstGeom>
          <a:solidFill>
            <a:srgbClr val="38761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3"/>
          <p:cNvSpPr txBox="1"/>
          <p:nvPr>
            <p:ph type="title"/>
          </p:nvPr>
        </p:nvSpPr>
        <p:spPr>
          <a:xfrm>
            <a:off x="488700" y="1175025"/>
            <a:ext cx="86667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Once you have a Team of 2-4...</a:t>
            </a:r>
            <a:endParaRPr b="1" i="0" sz="4400" u="none" cap="none" strike="noStrike">
              <a:solidFill>
                <a:schemeClr val="dk1"/>
              </a:solidFill>
              <a:latin typeface="Calibri"/>
              <a:ea typeface="Calibri"/>
              <a:cs typeface="Calibri"/>
              <a:sym typeface="Calibri"/>
            </a:endParaRPr>
          </a:p>
        </p:txBody>
      </p:sp>
      <p:pic>
        <p:nvPicPr>
          <p:cNvPr id="508" name="Google Shape;508;p33"/>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509" name="Google Shape;509;p33"/>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510" name="Google Shape;510;p33"/>
          <p:cNvSpPr txBox="1"/>
          <p:nvPr/>
        </p:nvSpPr>
        <p:spPr>
          <a:xfrm>
            <a:off x="582825" y="2239550"/>
            <a:ext cx="6250800" cy="36771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Grab your stuff.</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Go to the </a:t>
            </a:r>
            <a:r>
              <a:rPr lang="en-US" sz="3000">
                <a:solidFill>
                  <a:schemeClr val="dk1"/>
                </a:solidFill>
                <a:latin typeface="Calibri"/>
                <a:ea typeface="Calibri"/>
                <a:cs typeface="Calibri"/>
                <a:sym typeface="Calibri"/>
              </a:rPr>
              <a:t>TEAL</a:t>
            </a:r>
            <a:r>
              <a:rPr b="0" i="0" lang="en-US" sz="3000" u="none" cap="none" strike="noStrike">
                <a:solidFill>
                  <a:schemeClr val="dk1"/>
                </a:solidFill>
                <a:latin typeface="Calibri"/>
                <a:ea typeface="Calibri"/>
                <a:cs typeface="Calibri"/>
                <a:sym typeface="Calibri"/>
              </a:rPr>
              <a:t> Room, and </a:t>
            </a:r>
            <a:r>
              <a:rPr lang="en-US" sz="3000">
                <a:solidFill>
                  <a:schemeClr val="dk1"/>
                </a:solidFill>
                <a:latin typeface="Calibri"/>
                <a:ea typeface="Calibri"/>
                <a:cs typeface="Calibri"/>
                <a:sym typeface="Calibri"/>
              </a:rPr>
              <a:t>choose your table. (Must have </a:t>
            </a:r>
            <a:r>
              <a:rPr b="1" lang="en-US" sz="3000">
                <a:solidFill>
                  <a:schemeClr val="dk1"/>
                </a:solidFill>
                <a:latin typeface="Calibri"/>
                <a:ea typeface="Calibri"/>
                <a:cs typeface="Calibri"/>
                <a:sym typeface="Calibri"/>
              </a:rPr>
              <a:t>table sign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Check out your </a:t>
            </a:r>
            <a:r>
              <a:rPr b="1" lang="en-US" sz="3000">
                <a:solidFill>
                  <a:schemeClr val="dk1"/>
                </a:solidFill>
                <a:latin typeface="Calibri"/>
                <a:ea typeface="Calibri"/>
                <a:cs typeface="Calibri"/>
                <a:sym typeface="Calibri"/>
              </a:rPr>
              <a:t>T</a:t>
            </a:r>
            <a:r>
              <a:rPr b="1" lang="en-US" sz="3000">
                <a:solidFill>
                  <a:schemeClr val="dk1"/>
                </a:solidFill>
                <a:latin typeface="Calibri"/>
                <a:ea typeface="Calibri"/>
                <a:cs typeface="Calibri"/>
                <a:sym typeface="Calibri"/>
              </a:rPr>
              <a:t>eam Packet. </a:t>
            </a:r>
            <a:endParaRPr sz="3000">
              <a:solidFill>
                <a:schemeClr val="dk1"/>
              </a:solidFill>
              <a:latin typeface="Calibri"/>
              <a:ea typeface="Calibri"/>
              <a:cs typeface="Calibri"/>
              <a:sym typeface="Calibri"/>
            </a:endParaRPr>
          </a:p>
          <a:p>
            <a:pPr indent="-419100" lvl="0" marL="457200" rtl="0" algn="l">
              <a:lnSpc>
                <a:spcPct val="90000"/>
              </a:lnSpc>
              <a:spcBef>
                <a:spcPts val="100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Fill out the </a:t>
            </a:r>
            <a:r>
              <a:rPr b="1" lang="en-US" sz="3000">
                <a:solidFill>
                  <a:schemeClr val="dk1"/>
                </a:solidFill>
                <a:latin typeface="Calibri"/>
                <a:ea typeface="Calibri"/>
                <a:cs typeface="Calibri"/>
                <a:sym typeface="Calibri"/>
              </a:rPr>
              <a:t>Team Info Form</a:t>
            </a:r>
            <a:r>
              <a:rPr lang="en-US" sz="3000">
                <a:solidFill>
                  <a:schemeClr val="dk1"/>
                </a:solidFill>
                <a:latin typeface="Calibri"/>
                <a:ea typeface="Calibri"/>
                <a:cs typeface="Calibri"/>
                <a:sym typeface="Calibri"/>
              </a:rPr>
              <a:t>, and leave on table. [Name] to pick up.</a:t>
            </a:r>
            <a:endParaRPr sz="30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511" name="Google Shape;511;p33"/>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512" name="Google Shape;512;p33"/>
          <p:cNvPicPr preferRelativeResize="0"/>
          <p:nvPr/>
        </p:nvPicPr>
        <p:blipFill rotWithShape="1">
          <a:blip r:embed="rId5">
            <a:alphaModFix/>
          </a:blip>
          <a:srcRect b="0" l="0" r="0" t="0"/>
          <a:stretch/>
        </p:blipFill>
        <p:spPr>
          <a:xfrm>
            <a:off x="7117925" y="2294950"/>
            <a:ext cx="4755077" cy="3566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1f165574d8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23" name="Google Shape;123;g11f165574d8_0_0"/>
          <p:cNvPicPr preferRelativeResize="0"/>
          <p:nvPr/>
        </p:nvPicPr>
        <p:blipFill rotWithShape="1">
          <a:blip r:embed="rId3">
            <a:alphaModFix/>
          </a:blip>
          <a:srcRect b="0" l="0" r="0" t="0"/>
          <a:stretch/>
        </p:blipFill>
        <p:spPr>
          <a:xfrm>
            <a:off x="0" y="1"/>
            <a:ext cx="6099047" cy="1261199"/>
          </a:xfrm>
          <a:prstGeom prst="rect">
            <a:avLst/>
          </a:prstGeom>
          <a:noFill/>
          <a:ln>
            <a:noFill/>
          </a:ln>
        </p:spPr>
      </p:pic>
      <p:pic>
        <p:nvPicPr>
          <p:cNvPr id="124" name="Google Shape;124;g11f165574d8_0_0"/>
          <p:cNvPicPr preferRelativeResize="0"/>
          <p:nvPr/>
        </p:nvPicPr>
        <p:blipFill rotWithShape="1">
          <a:blip r:embed="rId3">
            <a:alphaModFix/>
          </a:blip>
          <a:srcRect b="0" l="0" r="0" t="0"/>
          <a:stretch/>
        </p:blipFill>
        <p:spPr>
          <a:xfrm flipH="1">
            <a:off x="6099050" y="1"/>
            <a:ext cx="6099047" cy="1261199"/>
          </a:xfrm>
          <a:prstGeom prst="rect">
            <a:avLst/>
          </a:prstGeom>
          <a:noFill/>
          <a:ln>
            <a:noFill/>
          </a:ln>
        </p:spPr>
      </p:pic>
      <p:pic>
        <p:nvPicPr>
          <p:cNvPr id="125" name="Google Shape;125;g11f165574d8_0_0"/>
          <p:cNvPicPr preferRelativeResize="0"/>
          <p:nvPr/>
        </p:nvPicPr>
        <p:blipFill rotWithShape="1">
          <a:blip r:embed="rId4">
            <a:alphaModFix/>
          </a:blip>
          <a:srcRect b="0" l="0" r="81411" t="0"/>
          <a:stretch/>
        </p:blipFill>
        <p:spPr>
          <a:xfrm>
            <a:off x="1640775" y="2860450"/>
            <a:ext cx="1863859" cy="1924200"/>
          </a:xfrm>
          <a:prstGeom prst="rect">
            <a:avLst/>
          </a:prstGeom>
          <a:noFill/>
          <a:ln>
            <a:noFill/>
          </a:ln>
        </p:spPr>
      </p:pic>
      <p:pic>
        <p:nvPicPr>
          <p:cNvPr id="126" name="Google Shape;126;g11f165574d8_0_0"/>
          <p:cNvPicPr preferRelativeResize="0"/>
          <p:nvPr/>
        </p:nvPicPr>
        <p:blipFill rotWithShape="1">
          <a:blip r:embed="rId5">
            <a:alphaModFix/>
          </a:blip>
          <a:srcRect b="43179" l="29442" r="3353" t="44151"/>
          <a:stretch/>
        </p:blipFill>
        <p:spPr>
          <a:xfrm>
            <a:off x="4474100" y="3260100"/>
            <a:ext cx="6228552" cy="1223773"/>
          </a:xfrm>
          <a:prstGeom prst="rect">
            <a:avLst/>
          </a:prstGeom>
          <a:noFill/>
          <a:ln>
            <a:noFill/>
          </a:ln>
        </p:spPr>
      </p:pic>
      <p:cxnSp>
        <p:nvCxnSpPr>
          <p:cNvPr id="127" name="Google Shape;127;g11f165574d8_0_0"/>
          <p:cNvCxnSpPr/>
          <p:nvPr/>
        </p:nvCxnSpPr>
        <p:spPr>
          <a:xfrm>
            <a:off x="4165875" y="2969100"/>
            <a:ext cx="32700" cy="1924200"/>
          </a:xfrm>
          <a:prstGeom prst="straightConnector1">
            <a:avLst/>
          </a:prstGeom>
          <a:noFill/>
          <a:ln cap="flat" cmpd="sng" w="38100">
            <a:solidFill>
              <a:srgbClr val="666666"/>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4"/>
          <p:cNvSpPr txBox="1"/>
          <p:nvPr>
            <p:ph type="title"/>
          </p:nvPr>
        </p:nvSpPr>
        <p:spPr>
          <a:xfrm>
            <a:off x="488700" y="1175025"/>
            <a:ext cx="86667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When You Arrive in TEAL….</a:t>
            </a:r>
            <a:endParaRPr b="1" i="0" sz="4400" u="none" cap="none" strike="noStrike">
              <a:solidFill>
                <a:schemeClr val="dk1"/>
              </a:solidFill>
              <a:latin typeface="Calibri"/>
              <a:ea typeface="Calibri"/>
              <a:cs typeface="Calibri"/>
              <a:sym typeface="Calibri"/>
            </a:endParaRPr>
          </a:p>
        </p:txBody>
      </p:sp>
      <p:pic>
        <p:nvPicPr>
          <p:cNvPr id="519" name="Google Shape;519;p34"/>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520" name="Google Shape;520;p34"/>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521" name="Google Shape;521;p34"/>
          <p:cNvSpPr txBox="1"/>
          <p:nvPr/>
        </p:nvSpPr>
        <p:spPr>
          <a:xfrm>
            <a:off x="582825" y="2239550"/>
            <a:ext cx="6673200" cy="3677100"/>
          </a:xfrm>
          <a:prstGeom prst="rect">
            <a:avLst/>
          </a:prstGeom>
          <a:noFill/>
          <a:ln>
            <a:noFill/>
          </a:ln>
        </p:spPr>
        <p:txBody>
          <a:bodyPr anchorCtr="0" anchor="t" bIns="45700" lIns="91425" spcFirstLastPara="1" rIns="91425" wrap="square" tIns="45700">
            <a:noAutofit/>
          </a:bodyPr>
          <a:lstStyle/>
          <a:p>
            <a:pPr indent="-419100" lvl="0" marL="457200" rtl="0" algn="l">
              <a:lnSpc>
                <a:spcPct val="90000"/>
              </a:lnSpc>
              <a:spcBef>
                <a:spcPts val="100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C</a:t>
            </a:r>
            <a:r>
              <a:rPr lang="en-US" sz="3000">
                <a:solidFill>
                  <a:schemeClr val="dk1"/>
                </a:solidFill>
                <a:latin typeface="Calibri"/>
                <a:ea typeface="Calibri"/>
                <a:cs typeface="Calibri"/>
                <a:sym typeface="Calibri"/>
              </a:rPr>
              <a:t>hoose your table. (with </a:t>
            </a:r>
            <a:r>
              <a:rPr b="1" lang="en-US" sz="3000">
                <a:solidFill>
                  <a:schemeClr val="dk1"/>
                </a:solidFill>
                <a:latin typeface="Calibri"/>
                <a:ea typeface="Calibri"/>
                <a:cs typeface="Calibri"/>
                <a:sym typeface="Calibri"/>
              </a:rPr>
              <a:t>table sign</a:t>
            </a:r>
            <a:r>
              <a:rPr lang="en-US" sz="3000">
                <a:solidFill>
                  <a:schemeClr val="dk1"/>
                </a:solidFill>
                <a:latin typeface="Calibri"/>
                <a:ea typeface="Calibri"/>
                <a:cs typeface="Calibri"/>
                <a:sym typeface="Calibri"/>
              </a:rPr>
              <a:t>).</a:t>
            </a:r>
            <a:endParaRPr sz="3000">
              <a:solidFill>
                <a:schemeClr val="dk1"/>
              </a:solidFill>
              <a:latin typeface="Calibri"/>
              <a:ea typeface="Calibri"/>
              <a:cs typeface="Calibri"/>
              <a:sym typeface="Calibri"/>
            </a:endParaRPr>
          </a:p>
          <a:p>
            <a:pPr indent="-419100" lvl="0" marL="457200" rtl="0" algn="l">
              <a:lnSpc>
                <a:spcPct val="90000"/>
              </a:lnSpc>
              <a:spcBef>
                <a:spcPts val="100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Check out your </a:t>
            </a:r>
            <a:r>
              <a:rPr b="1" lang="en-US" sz="3000">
                <a:solidFill>
                  <a:schemeClr val="dk1"/>
                </a:solidFill>
                <a:latin typeface="Calibri"/>
                <a:ea typeface="Calibri"/>
                <a:cs typeface="Calibri"/>
                <a:sym typeface="Calibri"/>
              </a:rPr>
              <a:t>Team Packet. </a:t>
            </a:r>
            <a:endParaRPr sz="3000">
              <a:solidFill>
                <a:schemeClr val="dk1"/>
              </a:solidFill>
              <a:latin typeface="Calibri"/>
              <a:ea typeface="Calibri"/>
              <a:cs typeface="Calibri"/>
              <a:sym typeface="Calibri"/>
            </a:endParaRPr>
          </a:p>
          <a:p>
            <a:pPr indent="-419100" lvl="0" marL="457200" rtl="0" algn="l">
              <a:lnSpc>
                <a:spcPct val="90000"/>
              </a:lnSpc>
              <a:spcBef>
                <a:spcPts val="100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Fill out the </a:t>
            </a:r>
            <a:r>
              <a:rPr b="1" lang="en-US" sz="3000">
                <a:solidFill>
                  <a:schemeClr val="dk1"/>
                </a:solidFill>
                <a:latin typeface="Calibri"/>
                <a:ea typeface="Calibri"/>
                <a:cs typeface="Calibri"/>
                <a:sym typeface="Calibri"/>
              </a:rPr>
              <a:t>Team Info Form</a:t>
            </a:r>
            <a:r>
              <a:rPr lang="en-US" sz="3000">
                <a:solidFill>
                  <a:schemeClr val="dk1"/>
                </a:solidFill>
                <a:latin typeface="Calibri"/>
                <a:ea typeface="Calibri"/>
                <a:cs typeface="Calibri"/>
                <a:sym typeface="Calibri"/>
              </a:rPr>
              <a:t>, and leave on table. [Name] to pick up.</a:t>
            </a:r>
            <a:endParaRPr sz="3000">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Login to Desktop.</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Get WiFi Code from Center Table Mentor.</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1" i="1" lang="en-US" sz="3000" u="none" cap="none" strike="noStrike">
                <a:solidFill>
                  <a:srgbClr val="0000FF"/>
                </a:solidFill>
                <a:latin typeface="Calibri"/>
                <a:ea typeface="Calibri"/>
                <a:cs typeface="Calibri"/>
                <a:sym typeface="Calibri"/>
              </a:rPr>
              <a:t>Brainstorm!</a:t>
            </a:r>
            <a:r>
              <a:rPr b="1" i="1" lang="en-US" sz="3000" u="none" cap="none" strike="noStrike">
                <a:solidFill>
                  <a:schemeClr val="dk1"/>
                </a:solidFill>
                <a:latin typeface="Calibri"/>
                <a:ea typeface="Calibri"/>
                <a:cs typeface="Calibri"/>
                <a:sym typeface="Calibri"/>
              </a:rPr>
              <a:t> </a:t>
            </a:r>
            <a:r>
              <a:rPr b="1" i="1" lang="en-US" sz="3000" u="none" cap="none" strike="noStrike">
                <a:solidFill>
                  <a:srgbClr val="FF9900"/>
                </a:solidFill>
                <a:latin typeface="Calibri"/>
                <a:ea typeface="Calibri"/>
                <a:cs typeface="Calibri"/>
                <a:sym typeface="Calibri"/>
              </a:rPr>
              <a:t>Design!</a:t>
            </a:r>
            <a:r>
              <a:rPr b="1" i="1" lang="en-US" sz="3000" u="none" cap="none" strike="noStrike">
                <a:solidFill>
                  <a:schemeClr val="dk1"/>
                </a:solidFill>
                <a:latin typeface="Calibri"/>
                <a:ea typeface="Calibri"/>
                <a:cs typeface="Calibri"/>
                <a:sym typeface="Calibri"/>
              </a:rPr>
              <a:t> </a:t>
            </a:r>
            <a:r>
              <a:rPr b="1" i="1" lang="en-US" sz="3000" u="none" cap="none" strike="noStrike">
                <a:solidFill>
                  <a:srgbClr val="9900FF"/>
                </a:solidFill>
                <a:latin typeface="Calibri"/>
                <a:ea typeface="Calibri"/>
                <a:cs typeface="Calibri"/>
                <a:sym typeface="Calibri"/>
              </a:rPr>
              <a:t>Create!</a:t>
            </a:r>
            <a:endParaRPr b="1" i="1" sz="3000" u="none" cap="none" strike="noStrike">
              <a:solidFill>
                <a:srgbClr val="9900FF"/>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522" name="Google Shape;522;p34"/>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523" name="Google Shape;523;p34"/>
          <p:cNvPicPr preferRelativeResize="0"/>
          <p:nvPr/>
        </p:nvPicPr>
        <p:blipFill rotWithShape="1">
          <a:blip r:embed="rId5">
            <a:alphaModFix/>
          </a:blip>
          <a:srcRect b="0" l="0" r="0" t="0"/>
          <a:stretch/>
        </p:blipFill>
        <p:spPr>
          <a:xfrm>
            <a:off x="7117925" y="2294950"/>
            <a:ext cx="4755077" cy="3566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528" name="Shape 528"/>
        <p:cNvGrpSpPr/>
        <p:nvPr/>
      </p:nvGrpSpPr>
      <p:grpSpPr>
        <a:xfrm>
          <a:off x="0" y="0"/>
          <a:ext cx="0" cy="0"/>
          <a:chOff x="0" y="0"/>
          <a:chExt cx="0" cy="0"/>
        </a:xfrm>
      </p:grpSpPr>
      <p:sp>
        <p:nvSpPr>
          <p:cNvPr id="529" name="Google Shape;529;g123f6955889_0_21"/>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5800"/>
          </a:p>
        </p:txBody>
      </p:sp>
      <p:sp>
        <p:nvSpPr>
          <p:cNvPr id="530" name="Google Shape;530;g123f6955889_0_21"/>
          <p:cNvSpPr txBox="1"/>
          <p:nvPr>
            <p:ph idx="1" type="body"/>
          </p:nvPr>
        </p:nvSpPr>
        <p:spPr>
          <a:xfrm>
            <a:off x="838200" y="145247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300">
                <a:solidFill>
                  <a:srgbClr val="FFFFFF"/>
                </a:solidFill>
              </a:rPr>
              <a:t>This concludes the slides presenting during the morning opening session.  </a:t>
            </a:r>
            <a:endParaRPr sz="3300">
              <a:solidFill>
                <a:srgbClr val="FFFFFF"/>
              </a:solidFill>
            </a:endParaRPr>
          </a:p>
          <a:p>
            <a:pPr indent="0" lvl="0" marL="0" rtl="0" algn="l">
              <a:spcBef>
                <a:spcPts val="1000"/>
              </a:spcBef>
              <a:spcAft>
                <a:spcPts val="0"/>
              </a:spcAft>
              <a:buNone/>
            </a:pPr>
            <a:r>
              <a:t/>
            </a:r>
            <a:endParaRPr sz="3300">
              <a:solidFill>
                <a:srgbClr val="FFFFFF"/>
              </a:solidFill>
            </a:endParaRPr>
          </a:p>
          <a:p>
            <a:pPr indent="0" lvl="0" marL="0" rtl="0" algn="l">
              <a:spcBef>
                <a:spcPts val="1000"/>
              </a:spcBef>
              <a:spcAft>
                <a:spcPts val="0"/>
              </a:spcAft>
              <a:buNone/>
            </a:pPr>
            <a:r>
              <a:rPr lang="en-US" sz="3300">
                <a:solidFill>
                  <a:srgbClr val="FFFFFF"/>
                </a:solidFill>
              </a:rPr>
              <a:t>By the time the youth participants arrive to the TEAL Work Space room, they will find this slide show is open and broadcasting the previous slide “When you arrive in TEAL.” </a:t>
            </a:r>
            <a:endParaRPr sz="3300">
              <a:solidFill>
                <a:srgbClr val="FFFFFF"/>
              </a:solidFill>
            </a:endParaRPr>
          </a:p>
          <a:p>
            <a:pPr indent="0" lvl="0" marL="0" rtl="0" algn="l">
              <a:spcBef>
                <a:spcPts val="1000"/>
              </a:spcBef>
              <a:spcAft>
                <a:spcPts val="0"/>
              </a:spcAft>
              <a:buNone/>
            </a:pPr>
            <a:r>
              <a:t/>
            </a:r>
            <a:endParaRPr sz="3300">
              <a:solidFill>
                <a:srgbClr val="FFFFFF"/>
              </a:solidFill>
            </a:endParaRPr>
          </a:p>
          <a:p>
            <a:pPr indent="0" lvl="0" marL="0" rtl="0" algn="l">
              <a:spcBef>
                <a:spcPts val="1000"/>
              </a:spcBef>
              <a:spcAft>
                <a:spcPts val="0"/>
              </a:spcAft>
              <a:buNone/>
            </a:pPr>
            <a:r>
              <a:rPr lang="en-US" sz="3300">
                <a:solidFill>
                  <a:srgbClr val="FFFFFF"/>
                </a:solidFill>
              </a:rPr>
              <a:t>This will remind them–and mentors–what they need to do once they get there.  </a:t>
            </a:r>
            <a:endParaRPr sz="3300">
              <a:solidFill>
                <a:srgbClr val="FFFFFF"/>
              </a:solidFill>
            </a:endParaRPr>
          </a:p>
        </p:txBody>
      </p:sp>
      <p:sp>
        <p:nvSpPr>
          <p:cNvPr id="531" name="Google Shape;531;g123f6955889_0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536" name="Shape 536"/>
        <p:cNvGrpSpPr/>
        <p:nvPr/>
      </p:nvGrpSpPr>
      <p:grpSpPr>
        <a:xfrm>
          <a:off x="0" y="0"/>
          <a:ext cx="0" cy="0"/>
          <a:chOff x="0" y="0"/>
          <a:chExt cx="0" cy="0"/>
        </a:xfrm>
      </p:grpSpPr>
      <p:sp>
        <p:nvSpPr>
          <p:cNvPr id="537" name="Google Shape;537;g123abf6cfe0_0_4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5800"/>
              <a:t>1:30 PM - TEAL / Work Space</a:t>
            </a:r>
            <a:endParaRPr b="1" sz="5800"/>
          </a:p>
        </p:txBody>
      </p:sp>
      <p:sp>
        <p:nvSpPr>
          <p:cNvPr id="538" name="Google Shape;538;g123abf6cfe0_0_44"/>
          <p:cNvSpPr txBox="1"/>
          <p:nvPr>
            <p:ph idx="1" type="body"/>
          </p:nvPr>
        </p:nvSpPr>
        <p:spPr>
          <a:xfrm>
            <a:off x="838200" y="158117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700"/>
              <a:t>In the afternoon, as the youth wrap up their work, it is important to provide clear instructions on how they will be submitting their work to us.  We ask for published and public links, which they submit to a Google Form.  This allows us to not spend time with individual users logging into their unique Scratch accounts or Google (or other accounts).  We allow them to submit 1 Scratch project and 1 ancillary presentation artifact, such as a Google Slideshow.  </a:t>
            </a:r>
            <a:endParaRPr sz="3700"/>
          </a:p>
        </p:txBody>
      </p:sp>
      <p:sp>
        <p:nvSpPr>
          <p:cNvPr id="539" name="Google Shape;539;g123abf6cfe0_0_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35"/>
          <p:cNvSpPr txBox="1"/>
          <p:nvPr>
            <p:ph type="title"/>
          </p:nvPr>
        </p:nvSpPr>
        <p:spPr>
          <a:xfrm>
            <a:off x="139750" y="1156400"/>
            <a:ext cx="114381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Submitting Scratch Project &amp; Ancillary URL</a:t>
            </a:r>
            <a:endParaRPr b="1" i="0" sz="4400" u="none" cap="none" strike="noStrike">
              <a:solidFill>
                <a:schemeClr val="dk1"/>
              </a:solidFill>
              <a:latin typeface="Calibri"/>
              <a:ea typeface="Calibri"/>
              <a:cs typeface="Calibri"/>
              <a:sym typeface="Calibri"/>
            </a:endParaRPr>
          </a:p>
        </p:txBody>
      </p:sp>
      <p:pic>
        <p:nvPicPr>
          <p:cNvPr id="546" name="Google Shape;546;p3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547" name="Google Shape;547;p35"/>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548" name="Google Shape;548;p35"/>
          <p:cNvSpPr txBox="1"/>
          <p:nvPr/>
        </p:nvSpPr>
        <p:spPr>
          <a:xfrm>
            <a:off x="359200" y="2015925"/>
            <a:ext cx="10999200" cy="3677100"/>
          </a:xfrm>
          <a:prstGeom prst="rect">
            <a:avLst/>
          </a:prstGeom>
          <a:noFill/>
          <a:ln>
            <a:noFill/>
          </a:ln>
        </p:spPr>
        <p:txBody>
          <a:bodyPr anchorCtr="0" anchor="t" bIns="45700" lIns="91425" spcFirstLastPara="1" rIns="91425" wrap="square" tIns="45700">
            <a:noAutofit/>
          </a:bodyPr>
          <a:lstStyle/>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You may submit 2 links: </a:t>
            </a:r>
            <a:endParaRPr b="0" i="0" sz="3000" u="none" cap="none" strike="noStrike">
              <a:solidFill>
                <a:schemeClr val="dk1"/>
              </a:solidFill>
              <a:latin typeface="Calibri"/>
              <a:ea typeface="Calibri"/>
              <a:cs typeface="Calibri"/>
              <a:sym typeface="Calibri"/>
            </a:endParaRPr>
          </a:p>
          <a:p>
            <a:pPr indent="-419100" lvl="1" marL="914400" marR="0" rtl="0" algn="l">
              <a:lnSpc>
                <a:spcPct val="90000"/>
              </a:lnSpc>
              <a:spcBef>
                <a:spcPts val="0"/>
              </a:spcBef>
              <a:spcAft>
                <a:spcPts val="0"/>
              </a:spcAft>
              <a:buClr>
                <a:schemeClr val="dk1"/>
              </a:buClr>
              <a:buSzPts val="3000"/>
              <a:buFont typeface="Calibri"/>
              <a:buAutoNum type="alphaLcPeriod"/>
            </a:pPr>
            <a:r>
              <a:rPr b="0" i="0" lang="en-US" sz="3000" u="none" cap="none" strike="noStrike">
                <a:solidFill>
                  <a:schemeClr val="dk1"/>
                </a:solidFill>
                <a:latin typeface="Calibri"/>
                <a:ea typeface="Calibri"/>
                <a:cs typeface="Calibri"/>
                <a:sym typeface="Calibri"/>
              </a:rPr>
              <a:t>1 Scratch Project URL, and</a:t>
            </a:r>
            <a:endParaRPr b="0" i="0" sz="3000" u="none" cap="none" strike="noStrike">
              <a:solidFill>
                <a:schemeClr val="dk1"/>
              </a:solidFill>
              <a:latin typeface="Calibri"/>
              <a:ea typeface="Calibri"/>
              <a:cs typeface="Calibri"/>
              <a:sym typeface="Calibri"/>
            </a:endParaRPr>
          </a:p>
          <a:p>
            <a:pPr indent="-419100" lvl="1" marL="914400" marR="0" rtl="0" algn="l">
              <a:lnSpc>
                <a:spcPct val="90000"/>
              </a:lnSpc>
              <a:spcBef>
                <a:spcPts val="0"/>
              </a:spcBef>
              <a:spcAft>
                <a:spcPts val="0"/>
              </a:spcAft>
              <a:buClr>
                <a:schemeClr val="dk1"/>
              </a:buClr>
              <a:buSzPts val="3000"/>
              <a:buFont typeface="Calibri"/>
              <a:buAutoNum type="alphaLcPeriod"/>
            </a:pPr>
            <a:r>
              <a:rPr b="0" i="0" lang="en-US" sz="3000" u="none" cap="none" strike="noStrike">
                <a:solidFill>
                  <a:schemeClr val="dk1"/>
                </a:solidFill>
                <a:latin typeface="Calibri"/>
                <a:ea typeface="Calibri"/>
                <a:cs typeface="Calibri"/>
                <a:sym typeface="Calibri"/>
              </a:rPr>
              <a:t>1 URL to a Second Presentation Tool</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Before submitting, publish your work at each URL, making sure “Anyone with the link can view.” Scratch accounts must be confirmed (once) through email link before publishing.</a:t>
            </a:r>
            <a:endParaRPr b="0" i="0" sz="3000" u="none" cap="none" strike="noStrike">
              <a:solidFill>
                <a:schemeClr val="dk1"/>
              </a:solidFill>
              <a:latin typeface="Calibri"/>
              <a:ea typeface="Calibri"/>
              <a:cs typeface="Calibri"/>
              <a:sym typeface="Calibri"/>
            </a:endParaRPr>
          </a:p>
          <a:p>
            <a:pPr indent="-419100" lvl="0" marL="457200" marR="0" rtl="0" algn="l">
              <a:lnSpc>
                <a:spcPct val="90000"/>
              </a:lnSpc>
              <a:spcBef>
                <a:spcPts val="1000"/>
              </a:spcBef>
              <a:spcAft>
                <a:spcPts val="0"/>
              </a:spcAft>
              <a:buClr>
                <a:schemeClr val="dk1"/>
              </a:buClr>
              <a:buSzPts val="3000"/>
              <a:buFont typeface="Calibri"/>
              <a:buAutoNum type="arabicPeriod"/>
            </a:pPr>
            <a:r>
              <a:rPr b="0" i="0" lang="en-US" sz="3000" u="none" cap="none" strike="noStrike">
                <a:solidFill>
                  <a:schemeClr val="dk1"/>
                </a:solidFill>
                <a:latin typeface="Calibri"/>
                <a:ea typeface="Calibri"/>
                <a:cs typeface="Calibri"/>
                <a:sym typeface="Calibri"/>
              </a:rPr>
              <a:t>Code stop is at 3:1</a:t>
            </a:r>
            <a:r>
              <a:rPr lang="en-US" sz="3000">
                <a:solidFill>
                  <a:schemeClr val="dk1"/>
                </a:solidFill>
                <a:latin typeface="Calibri"/>
                <a:ea typeface="Calibri"/>
                <a:cs typeface="Calibri"/>
                <a:sym typeface="Calibri"/>
              </a:rPr>
              <a:t>5</a:t>
            </a:r>
            <a:r>
              <a:rPr b="0" i="0" lang="en-US" sz="3000" u="none" cap="none" strike="noStrike">
                <a:solidFill>
                  <a:schemeClr val="dk1"/>
                </a:solidFill>
                <a:latin typeface="Calibri"/>
                <a:ea typeface="Calibri"/>
                <a:cs typeface="Calibri"/>
                <a:sym typeface="Calibri"/>
              </a:rPr>
              <a:t>, but you can probably submit your links before that.  We recommend you submit your links by 2:30 or so, so we can check that they’re visible.  You should be able to continue revising even after submitting to us.  </a:t>
            </a:r>
            <a:endParaRPr b="0" i="0" sz="30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549" name="Google Shape;549;p35"/>
          <p:cNvSpPr txBox="1"/>
          <p:nvPr>
            <p:ph idx="12" type="sldNum"/>
          </p:nvPr>
        </p:nvSpPr>
        <p:spPr>
          <a:xfrm>
            <a:off x="8838750" y="619890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550" name="Google Shape;550;p35"/>
          <p:cNvSpPr txBox="1"/>
          <p:nvPr/>
        </p:nvSpPr>
        <p:spPr>
          <a:xfrm>
            <a:off x="6373450" y="2113750"/>
            <a:ext cx="5423100" cy="100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sng" cap="none" strike="noStrike">
                <a:solidFill>
                  <a:schemeClr val="hlink"/>
                </a:solidFill>
                <a:highlight>
                  <a:srgbClr val="FFFF00"/>
                </a:highlight>
                <a:latin typeface="Calibri"/>
                <a:ea typeface="Calibri"/>
                <a:cs typeface="Calibri"/>
                <a:sym typeface="Calibri"/>
                <a:hlinkClick r:id="rId5"/>
              </a:rPr>
              <a:t>tinyurl.com/hack2</a:t>
            </a:r>
            <a:r>
              <a:rPr b="1" lang="en-US" sz="3600" u="sng">
                <a:solidFill>
                  <a:schemeClr val="hlink"/>
                </a:solidFill>
                <a:highlight>
                  <a:srgbClr val="FFFF00"/>
                </a:highlight>
                <a:latin typeface="Calibri"/>
                <a:ea typeface="Calibri"/>
                <a:cs typeface="Calibri"/>
                <a:sym typeface="Calibri"/>
                <a:hlinkClick r:id="rId6"/>
              </a:rPr>
              <a:t>2</a:t>
            </a:r>
            <a:r>
              <a:rPr b="1" i="0" lang="en-US" sz="3600" u="sng" cap="none" strike="noStrike">
                <a:solidFill>
                  <a:schemeClr val="hlink"/>
                </a:solidFill>
                <a:highlight>
                  <a:srgbClr val="FFFF00"/>
                </a:highlight>
                <a:latin typeface="Calibri"/>
                <a:ea typeface="Calibri"/>
                <a:cs typeface="Calibri"/>
                <a:sym typeface="Calibri"/>
                <a:hlinkClick r:id="rId7"/>
              </a:rPr>
              <a:t>submit</a:t>
            </a:r>
            <a:endParaRPr b="1" i="0" sz="3600" u="none" cap="none" strike="noStrike">
              <a:solidFill>
                <a:srgbClr val="0000FF"/>
              </a:solidFill>
              <a:highlight>
                <a:srgbClr val="FFFF00"/>
              </a:highlight>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6"/>
          <p:cNvSpPr txBox="1"/>
          <p:nvPr>
            <p:ph type="title"/>
          </p:nvPr>
        </p:nvSpPr>
        <p:spPr>
          <a:xfrm>
            <a:off x="624063" y="108340"/>
            <a:ext cx="4715400" cy="1011795"/>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1400"/>
              <a:buNone/>
            </a:pPr>
            <a:r>
              <a:rPr b="1" lang="en-US"/>
              <a:t>Publishing Matters</a:t>
            </a:r>
            <a:endParaRPr b="1"/>
          </a:p>
        </p:txBody>
      </p:sp>
      <p:sp>
        <p:nvSpPr>
          <p:cNvPr id="557" name="Google Shape;557;p36"/>
          <p:cNvSpPr txBox="1"/>
          <p:nvPr>
            <p:ph idx="1" type="body"/>
          </p:nvPr>
        </p:nvSpPr>
        <p:spPr>
          <a:xfrm>
            <a:off x="838200" y="1825625"/>
            <a:ext cx="4715400" cy="3411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SzPts val="2800"/>
              <a:buNone/>
            </a:pPr>
            <a:r>
              <a:rPr lang="en-US" u="sng">
                <a:solidFill>
                  <a:schemeClr val="hlink"/>
                </a:solidFill>
                <a:hlinkClick r:id="rId3"/>
              </a:rPr>
              <a:t>Scratch Project: Sky vs Deadlox vs King Squid</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lang="en-US" u="sng">
                <a:solidFill>
                  <a:schemeClr val="hlink"/>
                </a:solidFill>
                <a:hlinkClick r:id="rId4"/>
              </a:rPr>
              <a:t>Google Doc</a:t>
            </a:r>
            <a:endParaRPr/>
          </a:p>
        </p:txBody>
      </p:sp>
      <p:sp>
        <p:nvSpPr>
          <p:cNvPr id="558" name="Google Shape;558;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59" name="Google Shape;559;p36"/>
          <p:cNvPicPr preferRelativeResize="0"/>
          <p:nvPr/>
        </p:nvPicPr>
        <p:blipFill rotWithShape="1">
          <a:blip r:embed="rId5">
            <a:alphaModFix/>
          </a:blip>
          <a:srcRect b="0" l="0" r="0" t="0"/>
          <a:stretch/>
        </p:blipFill>
        <p:spPr>
          <a:xfrm>
            <a:off x="6611475" y="149075"/>
            <a:ext cx="4001450" cy="3610250"/>
          </a:xfrm>
          <a:prstGeom prst="rect">
            <a:avLst/>
          </a:prstGeom>
          <a:noFill/>
          <a:ln cap="flat" cmpd="sng" w="9525">
            <a:solidFill>
              <a:schemeClr val="dk2"/>
            </a:solidFill>
            <a:prstDash val="solid"/>
            <a:round/>
            <a:headEnd len="sm" w="sm" type="none"/>
            <a:tailEnd len="sm" w="sm" type="none"/>
          </a:ln>
        </p:spPr>
      </p:pic>
      <p:pic>
        <p:nvPicPr>
          <p:cNvPr id="560" name="Google Shape;560;p36"/>
          <p:cNvPicPr preferRelativeResize="0"/>
          <p:nvPr/>
        </p:nvPicPr>
        <p:blipFill rotWithShape="1">
          <a:blip r:embed="rId6">
            <a:alphaModFix/>
          </a:blip>
          <a:srcRect b="0" l="0" r="0" t="0"/>
          <a:stretch/>
        </p:blipFill>
        <p:spPr>
          <a:xfrm>
            <a:off x="6611463" y="4601250"/>
            <a:ext cx="3843281" cy="1994050"/>
          </a:xfrm>
          <a:prstGeom prst="rect">
            <a:avLst/>
          </a:prstGeom>
          <a:noFill/>
          <a:ln cap="flat" cmpd="sng" w="9525">
            <a:solidFill>
              <a:schemeClr val="dk2"/>
            </a:solidFill>
            <a:prstDash val="solid"/>
            <a:round/>
            <a:headEnd len="sm" w="sm" type="none"/>
            <a:tailEnd len="sm" w="sm" type="none"/>
          </a:ln>
        </p:spPr>
      </p:pic>
      <p:cxnSp>
        <p:nvCxnSpPr>
          <p:cNvPr id="561" name="Google Shape;561;p36"/>
          <p:cNvCxnSpPr>
            <a:endCxn id="559" idx="1"/>
          </p:cNvCxnSpPr>
          <p:nvPr/>
        </p:nvCxnSpPr>
        <p:spPr>
          <a:xfrm flipH="1" rot="10800000">
            <a:off x="5739975" y="1954200"/>
            <a:ext cx="871500" cy="449700"/>
          </a:xfrm>
          <a:prstGeom prst="straightConnector1">
            <a:avLst/>
          </a:prstGeom>
          <a:noFill/>
          <a:ln cap="flat" cmpd="sng" w="9525">
            <a:solidFill>
              <a:schemeClr val="dk2"/>
            </a:solidFill>
            <a:prstDash val="solid"/>
            <a:round/>
            <a:headEnd len="sm" w="sm" type="none"/>
            <a:tailEnd len="med" w="med" type="triangle"/>
          </a:ln>
        </p:spPr>
      </p:cxnSp>
      <p:cxnSp>
        <p:nvCxnSpPr>
          <p:cNvPr id="562" name="Google Shape;562;p36"/>
          <p:cNvCxnSpPr>
            <a:endCxn id="560" idx="1"/>
          </p:cNvCxnSpPr>
          <p:nvPr/>
        </p:nvCxnSpPr>
        <p:spPr>
          <a:xfrm>
            <a:off x="2981763" y="4826675"/>
            <a:ext cx="3629700" cy="7716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7"/>
          <p:cNvSpPr txBox="1"/>
          <p:nvPr>
            <p:ph type="title"/>
          </p:nvPr>
        </p:nvSpPr>
        <p:spPr>
          <a:xfrm>
            <a:off x="838200" y="1261200"/>
            <a:ext cx="75285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Presenting Your App</a:t>
            </a:r>
            <a:endParaRPr b="1" i="0" sz="4400" u="none" cap="none" strike="noStrike">
              <a:solidFill>
                <a:schemeClr val="dk1"/>
              </a:solidFill>
              <a:latin typeface="Calibri"/>
              <a:ea typeface="Calibri"/>
              <a:cs typeface="Calibri"/>
              <a:sym typeface="Calibri"/>
            </a:endParaRPr>
          </a:p>
        </p:txBody>
      </p:sp>
      <p:pic>
        <p:nvPicPr>
          <p:cNvPr id="569" name="Google Shape;569;p3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570" name="Google Shape;570;p3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571" name="Google Shape;571;p37"/>
          <p:cNvSpPr txBox="1"/>
          <p:nvPr/>
        </p:nvSpPr>
        <p:spPr>
          <a:xfrm>
            <a:off x="838200" y="2242050"/>
            <a:ext cx="9504900" cy="4114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3:15 pm: Code Stop </a:t>
            </a:r>
            <a:endParaRPr/>
          </a:p>
          <a:p>
            <a:pPr indent="-228600" lvl="0" marL="2286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3:15-3:25: Pack up and head upstairs to </a:t>
            </a:r>
            <a:r>
              <a:rPr b="0" i="0" lang="en-US" sz="3000" u="none" cap="none" strike="noStrike">
                <a:solidFill>
                  <a:schemeClr val="dk1"/>
                </a:solidFill>
                <a:highlight>
                  <a:srgbClr val="FFFF00"/>
                </a:highlight>
                <a:latin typeface="Calibri"/>
                <a:ea typeface="Calibri"/>
                <a:cs typeface="Calibri"/>
                <a:sym typeface="Calibri"/>
              </a:rPr>
              <a:t>Presentation &amp; Awards Room </a:t>
            </a:r>
            <a:endParaRPr/>
          </a:p>
          <a:p>
            <a:pPr indent="-228600" lvl="0" marL="2286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All team members present when presenting for the judges.</a:t>
            </a:r>
            <a:endParaRPr b="0" i="0" sz="3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Presenting to whole group, including Advanced Track and parents who show. </a:t>
            </a:r>
            <a:endParaRPr b="0" i="0" sz="3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3000"/>
              <a:buFont typeface="Arial"/>
              <a:buChar char="•"/>
            </a:pPr>
            <a:r>
              <a:rPr b="0" i="0" lang="en-US" sz="3000" u="none" cap="none" strike="noStrike">
                <a:solidFill>
                  <a:schemeClr val="dk1"/>
                </a:solidFill>
                <a:latin typeface="Calibri"/>
                <a:ea typeface="Calibri"/>
                <a:cs typeface="Calibri"/>
                <a:sym typeface="Calibri"/>
              </a:rPr>
              <a:t>Think about how to show off your work (Lunch to 3pm).</a:t>
            </a:r>
            <a:endParaRPr b="0" i="0" sz="30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rgbClr val="0000FF"/>
              </a:buClr>
              <a:buSzPts val="3000"/>
              <a:buFont typeface="Calibri"/>
              <a:buChar char="•"/>
            </a:pPr>
            <a:r>
              <a:rPr b="0" i="0" lang="en-US" sz="3000" u="none" cap="none" strike="noStrike">
                <a:solidFill>
                  <a:srgbClr val="0000FF"/>
                </a:solidFill>
                <a:latin typeface="Calibri"/>
                <a:ea typeface="Calibri"/>
                <a:cs typeface="Calibri"/>
                <a:sym typeface="Calibri"/>
              </a:rPr>
              <a:t>3 minutes to Present. 1-2 minutes for Questions. (5 max)</a:t>
            </a:r>
            <a:endParaRPr b="0" i="0" sz="3000" u="none" cap="none" strike="noStrike">
              <a:solidFill>
                <a:srgbClr val="0000FF"/>
              </a:solidFill>
              <a:latin typeface="Calibri"/>
              <a:ea typeface="Calibri"/>
              <a:cs typeface="Calibri"/>
              <a:sym typeface="Calibri"/>
            </a:endParaRPr>
          </a:p>
        </p:txBody>
      </p:sp>
      <p:sp>
        <p:nvSpPr>
          <p:cNvPr id="572" name="Google Shape;572;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579" name="Google Shape;579;p38"/>
          <p:cNvPicPr preferRelativeResize="0"/>
          <p:nvPr/>
        </p:nvPicPr>
        <p:blipFill rotWithShape="1">
          <a:blip r:embed="rId3">
            <a:alphaModFix/>
          </a:blip>
          <a:srcRect b="0" l="0" r="0" t="0"/>
          <a:stretch/>
        </p:blipFill>
        <p:spPr>
          <a:xfrm>
            <a:off x="352161" y="585600"/>
            <a:ext cx="11668549" cy="5770750"/>
          </a:xfrm>
          <a:prstGeom prst="rect">
            <a:avLst/>
          </a:prstGeom>
          <a:noFill/>
          <a:ln>
            <a:noFill/>
          </a:ln>
        </p:spPr>
      </p:pic>
      <p:sp>
        <p:nvSpPr>
          <p:cNvPr id="580" name="Google Shape;580;p38"/>
          <p:cNvSpPr txBox="1"/>
          <p:nvPr/>
        </p:nvSpPr>
        <p:spPr>
          <a:xfrm>
            <a:off x="7895480" y="585600"/>
            <a:ext cx="4125230" cy="61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FF"/>
                </a:solidFill>
                <a:latin typeface="Calibri"/>
                <a:ea typeface="Calibri"/>
                <a:cs typeface="Calibri"/>
                <a:sym typeface="Calibri"/>
              </a:rPr>
              <a:t>(See Page 4 of Team Packet)</a:t>
            </a:r>
            <a:endParaRPr b="1" i="0" sz="2400" u="none" cap="none" strike="noStrike">
              <a:solidFill>
                <a:srgbClr val="0000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587" name="Google Shape;587;p39"/>
          <p:cNvPicPr preferRelativeResize="0"/>
          <p:nvPr/>
        </p:nvPicPr>
        <p:blipFill rotWithShape="1">
          <a:blip r:embed="rId3">
            <a:alphaModFix/>
          </a:blip>
          <a:srcRect b="0" l="0" r="0" t="0"/>
          <a:stretch/>
        </p:blipFill>
        <p:spPr>
          <a:xfrm>
            <a:off x="-221064" y="302856"/>
            <a:ext cx="2607297" cy="2339859"/>
          </a:xfrm>
          <a:prstGeom prst="rect">
            <a:avLst/>
          </a:prstGeom>
          <a:noFill/>
          <a:ln>
            <a:noFill/>
          </a:ln>
        </p:spPr>
      </p:pic>
      <p:sp>
        <p:nvSpPr>
          <p:cNvPr id="588" name="Google Shape;588;p39"/>
          <p:cNvSpPr txBox="1"/>
          <p:nvPr>
            <p:ph type="title"/>
          </p:nvPr>
        </p:nvSpPr>
        <p:spPr>
          <a:xfrm>
            <a:off x="1698172" y="2281782"/>
            <a:ext cx="5816947" cy="2705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None/>
            </a:pPr>
            <a:r>
              <a:rPr lang="en-US" sz="4000">
                <a:solidFill>
                  <a:schemeClr val="dk1"/>
                </a:solidFill>
              </a:rPr>
              <a:t>[1] Stop Working. </a:t>
            </a:r>
            <a:br>
              <a:rPr lang="en-US" sz="4000">
                <a:solidFill>
                  <a:schemeClr val="dk1"/>
                </a:solidFill>
              </a:rPr>
            </a:br>
            <a:r>
              <a:rPr lang="en-US" sz="4000">
                <a:solidFill>
                  <a:schemeClr val="dk1"/>
                </a:solidFill>
              </a:rPr>
              <a:t>[2] Clean Up &amp; Pack Up.</a:t>
            </a:r>
            <a:br>
              <a:rPr lang="en-US" sz="4000">
                <a:solidFill>
                  <a:schemeClr val="dk1"/>
                </a:solidFill>
              </a:rPr>
            </a:br>
            <a:r>
              <a:rPr lang="en-US" sz="4000">
                <a:solidFill>
                  <a:schemeClr val="dk1"/>
                </a:solidFill>
              </a:rPr>
              <a:t>[3] Head Up to Room 125. </a:t>
            </a:r>
            <a:br>
              <a:rPr lang="en-US" sz="4000">
                <a:solidFill>
                  <a:schemeClr val="dk1"/>
                </a:solidFill>
              </a:rPr>
            </a:br>
            <a:r>
              <a:rPr lang="en-US" sz="4000">
                <a:solidFill>
                  <a:schemeClr val="dk1"/>
                </a:solidFill>
              </a:rPr>
              <a:t>[4] Sit in first 3 rows.</a:t>
            </a:r>
            <a:endParaRPr sz="4000">
              <a:solidFill>
                <a:schemeClr val="dk1"/>
              </a:solidFill>
            </a:endParaRPr>
          </a:p>
        </p:txBody>
      </p:sp>
      <p:pic>
        <p:nvPicPr>
          <p:cNvPr id="589" name="Google Shape;589;p39"/>
          <p:cNvPicPr preferRelativeResize="0"/>
          <p:nvPr/>
        </p:nvPicPr>
        <p:blipFill rotWithShape="1">
          <a:blip r:embed="rId4">
            <a:alphaModFix/>
          </a:blip>
          <a:srcRect b="0" l="0" r="0" t="0"/>
          <a:stretch/>
        </p:blipFill>
        <p:spPr>
          <a:xfrm>
            <a:off x="7586505" y="1469183"/>
            <a:ext cx="4427420" cy="4887167"/>
          </a:xfrm>
          <a:prstGeom prst="rect">
            <a:avLst/>
          </a:prstGeom>
          <a:noFill/>
          <a:ln>
            <a:noFill/>
          </a:ln>
        </p:spPr>
      </p:pic>
      <p:sp>
        <p:nvSpPr>
          <p:cNvPr id="590" name="Google Shape;590;p39"/>
          <p:cNvSpPr txBox="1"/>
          <p:nvPr/>
        </p:nvSpPr>
        <p:spPr>
          <a:xfrm>
            <a:off x="1939333" y="483816"/>
            <a:ext cx="4571999" cy="1697483"/>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400"/>
              <a:buFont typeface="Calibri"/>
              <a:buNone/>
            </a:pPr>
            <a:r>
              <a:rPr b="1" i="0" lang="en-US" sz="5400" u="none" cap="none" strike="noStrike">
                <a:solidFill>
                  <a:schemeClr val="dk1"/>
                </a:solidFill>
                <a:latin typeface="Calibri"/>
                <a:ea typeface="Calibri"/>
                <a:cs typeface="Calibri"/>
                <a:sym typeface="Calibri"/>
              </a:rPr>
              <a:t>CODE STOP !</a:t>
            </a:r>
            <a:endParaRPr/>
          </a:p>
          <a:p>
            <a:pPr indent="0" lvl="0" marL="0" marR="0" rtl="0" algn="ctr">
              <a:lnSpc>
                <a:spcPct val="90000"/>
              </a:lnSpc>
              <a:spcBef>
                <a:spcPts val="0"/>
              </a:spcBef>
              <a:spcAft>
                <a:spcPts val="0"/>
              </a:spcAft>
              <a:buClr>
                <a:schemeClr val="dk1"/>
              </a:buClr>
              <a:buSzPts val="1400"/>
              <a:buFont typeface="Calibri"/>
              <a:buNone/>
            </a:pPr>
            <a:r>
              <a:rPr b="1" i="0" lang="en-US" sz="4400" u="none" cap="none" strike="noStrike">
                <a:solidFill>
                  <a:schemeClr val="dk1"/>
                </a:solidFill>
                <a:latin typeface="Calibri"/>
                <a:ea typeface="Calibri"/>
                <a:cs typeface="Calibri"/>
                <a:sym typeface="Calibri"/>
              </a:rPr>
              <a:t>@ 3:15pm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595" name="Shape 595"/>
        <p:cNvGrpSpPr/>
        <p:nvPr/>
      </p:nvGrpSpPr>
      <p:grpSpPr>
        <a:xfrm>
          <a:off x="0" y="0"/>
          <a:ext cx="0" cy="0"/>
          <a:chOff x="0" y="0"/>
          <a:chExt cx="0" cy="0"/>
        </a:xfrm>
      </p:grpSpPr>
      <p:sp>
        <p:nvSpPr>
          <p:cNvPr id="596" name="Google Shape;596;g123f6955889_0_35"/>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5800"/>
          </a:p>
        </p:txBody>
      </p:sp>
      <p:sp>
        <p:nvSpPr>
          <p:cNvPr id="597" name="Google Shape;597;g123f6955889_0_35"/>
          <p:cNvSpPr txBox="1"/>
          <p:nvPr>
            <p:ph idx="1" type="body"/>
          </p:nvPr>
        </p:nvSpPr>
        <p:spPr>
          <a:xfrm>
            <a:off x="838200" y="145247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300">
                <a:solidFill>
                  <a:srgbClr val="FFFFFF"/>
                </a:solidFill>
              </a:rPr>
              <a:t>This concludes the slides presenting during the afternoon Work Space session.  </a:t>
            </a:r>
            <a:endParaRPr sz="3300">
              <a:solidFill>
                <a:srgbClr val="FFFFFF"/>
              </a:solidFill>
            </a:endParaRPr>
          </a:p>
          <a:p>
            <a:pPr indent="0" lvl="0" marL="0" rtl="0" algn="l">
              <a:spcBef>
                <a:spcPts val="1000"/>
              </a:spcBef>
              <a:spcAft>
                <a:spcPts val="0"/>
              </a:spcAft>
              <a:buNone/>
            </a:pPr>
            <a:r>
              <a:t/>
            </a:r>
            <a:endParaRPr sz="3300">
              <a:solidFill>
                <a:srgbClr val="FFFFFF"/>
              </a:solidFill>
            </a:endParaRPr>
          </a:p>
          <a:p>
            <a:pPr indent="0" lvl="0" marL="0" rtl="0" algn="l">
              <a:spcBef>
                <a:spcPts val="1000"/>
              </a:spcBef>
              <a:spcAft>
                <a:spcPts val="0"/>
              </a:spcAft>
              <a:buNone/>
            </a:pPr>
            <a:r>
              <a:rPr lang="en-US" sz="3300">
                <a:solidFill>
                  <a:srgbClr val="FFFFFF"/>
                </a:solidFill>
              </a:rPr>
              <a:t>Once the youth participants arrive at the next space for presentations and awards, this slideshow will be displaying </a:t>
            </a:r>
            <a:r>
              <a:rPr lang="en-US" sz="3300">
                <a:solidFill>
                  <a:srgbClr val="FFFFFF"/>
                </a:solidFill>
              </a:rPr>
              <a:t>there</a:t>
            </a:r>
            <a:r>
              <a:rPr lang="en-US" sz="3300">
                <a:solidFill>
                  <a:srgbClr val="FFFFFF"/>
                </a:solidFill>
              </a:rPr>
              <a:t> to guide their behavior, reminding them–and mentors, volunteers, and the community–what they need to do once they get there.  </a:t>
            </a:r>
            <a:endParaRPr sz="3300">
              <a:solidFill>
                <a:srgbClr val="FFFFFF"/>
              </a:solidFill>
            </a:endParaRPr>
          </a:p>
        </p:txBody>
      </p:sp>
      <p:sp>
        <p:nvSpPr>
          <p:cNvPr id="598" name="Google Shape;598;g123f6955889_0_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603" name="Shape 603"/>
        <p:cNvGrpSpPr/>
        <p:nvPr/>
      </p:nvGrpSpPr>
      <p:grpSpPr>
        <a:xfrm>
          <a:off x="0" y="0"/>
          <a:ext cx="0" cy="0"/>
          <a:chOff x="0" y="0"/>
          <a:chExt cx="0" cy="0"/>
        </a:xfrm>
      </p:grpSpPr>
      <p:sp>
        <p:nvSpPr>
          <p:cNvPr id="604" name="Google Shape;604;g123abf6cfe0_0_3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5800"/>
              <a:t>3</a:t>
            </a:r>
            <a:r>
              <a:rPr b="1" lang="en-US" sz="5800"/>
              <a:t>:30 PM - Lecture Rm 125</a:t>
            </a:r>
            <a:endParaRPr b="1" sz="5800"/>
          </a:p>
        </p:txBody>
      </p:sp>
      <p:sp>
        <p:nvSpPr>
          <p:cNvPr id="605" name="Google Shape;605;g123abf6cfe0_0_37"/>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Presentations</a:t>
            </a:r>
            <a:endParaRPr b="1" sz="4400"/>
          </a:p>
          <a:p>
            <a:pPr indent="0" lvl="0" marL="0" rtl="0" algn="l">
              <a:spcBef>
                <a:spcPts val="1000"/>
              </a:spcBef>
              <a:spcAft>
                <a:spcPts val="0"/>
              </a:spcAft>
              <a:buNone/>
            </a:pPr>
            <a:r>
              <a:t/>
            </a:r>
            <a:endParaRPr/>
          </a:p>
        </p:txBody>
      </p:sp>
      <p:sp>
        <p:nvSpPr>
          <p:cNvPr id="606" name="Google Shape;606;g123abf6cfe0_0_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1f165574d8_0_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34" name="Google Shape;134;g11f165574d8_0_14"/>
          <p:cNvPicPr preferRelativeResize="0"/>
          <p:nvPr/>
        </p:nvPicPr>
        <p:blipFill rotWithShape="1">
          <a:blip r:embed="rId3">
            <a:alphaModFix/>
          </a:blip>
          <a:srcRect b="0" l="0" r="0" t="0"/>
          <a:stretch/>
        </p:blipFill>
        <p:spPr>
          <a:xfrm>
            <a:off x="0" y="1"/>
            <a:ext cx="6099047" cy="1261199"/>
          </a:xfrm>
          <a:prstGeom prst="rect">
            <a:avLst/>
          </a:prstGeom>
          <a:noFill/>
          <a:ln>
            <a:noFill/>
          </a:ln>
        </p:spPr>
      </p:pic>
      <p:pic>
        <p:nvPicPr>
          <p:cNvPr id="135" name="Google Shape;135;g11f165574d8_0_14"/>
          <p:cNvPicPr preferRelativeResize="0"/>
          <p:nvPr/>
        </p:nvPicPr>
        <p:blipFill rotWithShape="1">
          <a:blip r:embed="rId3">
            <a:alphaModFix/>
          </a:blip>
          <a:srcRect b="0" l="0" r="0" t="0"/>
          <a:stretch/>
        </p:blipFill>
        <p:spPr>
          <a:xfrm flipH="1">
            <a:off x="6099050" y="1"/>
            <a:ext cx="6099047" cy="1261199"/>
          </a:xfrm>
          <a:prstGeom prst="rect">
            <a:avLst/>
          </a:prstGeom>
          <a:noFill/>
          <a:ln>
            <a:noFill/>
          </a:ln>
        </p:spPr>
      </p:pic>
      <p:pic>
        <p:nvPicPr>
          <p:cNvPr id="136" name="Google Shape;136;g11f165574d8_0_14"/>
          <p:cNvPicPr preferRelativeResize="0"/>
          <p:nvPr/>
        </p:nvPicPr>
        <p:blipFill rotWithShape="1">
          <a:blip r:embed="rId4">
            <a:alphaModFix/>
          </a:blip>
          <a:srcRect b="13487" l="0" r="0" t="0"/>
          <a:stretch/>
        </p:blipFill>
        <p:spPr>
          <a:xfrm>
            <a:off x="1865750" y="2276275"/>
            <a:ext cx="8355025" cy="36027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611" name="Shape 611"/>
        <p:cNvGrpSpPr/>
        <p:nvPr/>
      </p:nvGrpSpPr>
      <p:grpSpPr>
        <a:xfrm>
          <a:off x="0" y="0"/>
          <a:ext cx="0" cy="0"/>
          <a:chOff x="0" y="0"/>
          <a:chExt cx="0" cy="0"/>
        </a:xfrm>
      </p:grpSpPr>
      <p:sp>
        <p:nvSpPr>
          <p:cNvPr id="612" name="Google Shape;612;g123f6955889_0_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Seating</a:t>
            </a:r>
            <a:endParaRPr b="1" sz="4400"/>
          </a:p>
          <a:p>
            <a:pPr indent="0" lvl="0" marL="0" rtl="0" algn="l">
              <a:spcBef>
                <a:spcPts val="1000"/>
              </a:spcBef>
              <a:spcAft>
                <a:spcPts val="0"/>
              </a:spcAft>
              <a:buNone/>
            </a:pPr>
            <a:r>
              <a:rPr b="1" lang="en-US" sz="4400"/>
              <a:t>Schedule</a:t>
            </a:r>
            <a:endParaRPr b="1" sz="4400"/>
          </a:p>
          <a:p>
            <a:pPr indent="0" lvl="0" marL="0" rtl="0" algn="l">
              <a:spcBef>
                <a:spcPts val="1000"/>
              </a:spcBef>
              <a:spcAft>
                <a:spcPts val="0"/>
              </a:spcAft>
              <a:buNone/>
            </a:pPr>
            <a:r>
              <a:rPr b="1" lang="en-US" sz="4400"/>
              <a:t>Introducing the Judges</a:t>
            </a:r>
            <a:endParaRPr b="1" sz="4400"/>
          </a:p>
          <a:p>
            <a:pPr indent="0" lvl="0" marL="0" rtl="0" algn="l">
              <a:spcBef>
                <a:spcPts val="1000"/>
              </a:spcBef>
              <a:spcAft>
                <a:spcPts val="0"/>
              </a:spcAft>
              <a:buNone/>
            </a:pPr>
            <a:r>
              <a:rPr b="1" lang="en-US" sz="4400"/>
              <a:t>Awards Overview</a:t>
            </a:r>
            <a:r>
              <a:rPr lang="en-US" sz="4400"/>
              <a:t> (Youth and Advanced)</a:t>
            </a:r>
            <a:endParaRPr sz="4400"/>
          </a:p>
          <a:p>
            <a:pPr indent="0" lvl="0" marL="0" rtl="0" algn="l">
              <a:spcBef>
                <a:spcPts val="1000"/>
              </a:spcBef>
              <a:spcAft>
                <a:spcPts val="0"/>
              </a:spcAft>
              <a:buNone/>
            </a:pPr>
            <a:r>
              <a:t/>
            </a:r>
            <a:endParaRPr sz="4400"/>
          </a:p>
        </p:txBody>
      </p:sp>
      <p:sp>
        <p:nvSpPr>
          <p:cNvPr id="613" name="Google Shape;613;g123f6955889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42"/>
          <p:cNvPicPr preferRelativeResize="0"/>
          <p:nvPr/>
        </p:nvPicPr>
        <p:blipFill rotWithShape="1">
          <a:blip r:embed="rId3">
            <a:alphaModFix/>
          </a:blip>
          <a:srcRect b="0" l="0" r="0" t="0"/>
          <a:stretch/>
        </p:blipFill>
        <p:spPr>
          <a:xfrm>
            <a:off x="6099048" y="1392"/>
            <a:ext cx="6099000" cy="1261200"/>
          </a:xfrm>
          <a:prstGeom prst="rect">
            <a:avLst/>
          </a:prstGeom>
          <a:noFill/>
          <a:ln>
            <a:noFill/>
          </a:ln>
        </p:spPr>
      </p:pic>
      <p:sp>
        <p:nvSpPr>
          <p:cNvPr id="620" name="Google Shape;620;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621" name="Google Shape;621;p42"/>
          <p:cNvPicPr preferRelativeResize="0"/>
          <p:nvPr/>
        </p:nvPicPr>
        <p:blipFill rotWithShape="1">
          <a:blip r:embed="rId3">
            <a:alphaModFix/>
          </a:blip>
          <a:srcRect b="0" l="0" r="0" t="0"/>
          <a:stretch/>
        </p:blipFill>
        <p:spPr>
          <a:xfrm>
            <a:off x="-2" y="1392"/>
            <a:ext cx="6099000" cy="1261200"/>
          </a:xfrm>
          <a:prstGeom prst="rect">
            <a:avLst/>
          </a:prstGeom>
          <a:noFill/>
          <a:ln>
            <a:noFill/>
          </a:ln>
        </p:spPr>
      </p:pic>
      <p:sp>
        <p:nvSpPr>
          <p:cNvPr id="622" name="Google Shape;622;p42"/>
          <p:cNvSpPr txBox="1"/>
          <p:nvPr>
            <p:ph idx="2" type="body"/>
          </p:nvPr>
        </p:nvSpPr>
        <p:spPr>
          <a:xfrm>
            <a:off x="495625" y="2136475"/>
            <a:ext cx="10084200" cy="3848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3500" u="sng"/>
              <a:t>ROW 1</a:t>
            </a:r>
            <a:r>
              <a:rPr lang="en-US" sz="3500"/>
              <a:t> - </a:t>
            </a:r>
            <a:r>
              <a:rPr lang="en-US" sz="3500"/>
              <a:t>Youth Teams 1 &amp; 2</a:t>
            </a:r>
            <a:endParaRPr sz="3500"/>
          </a:p>
          <a:p>
            <a:pPr indent="0" lvl="0" marL="0" rtl="0" algn="l">
              <a:spcBef>
                <a:spcPts val="1000"/>
              </a:spcBef>
              <a:spcAft>
                <a:spcPts val="0"/>
              </a:spcAft>
              <a:buNone/>
            </a:pPr>
            <a:r>
              <a:rPr b="1" lang="en-US" sz="3500" u="sng"/>
              <a:t>ROW 2</a:t>
            </a:r>
            <a:r>
              <a:rPr lang="en-US" sz="3500"/>
              <a:t> - Youth Teams 3, 4, &amp; 5</a:t>
            </a:r>
            <a:endParaRPr sz="3500"/>
          </a:p>
          <a:p>
            <a:pPr indent="0" lvl="0" marL="0" rtl="0" algn="l">
              <a:spcBef>
                <a:spcPts val="1000"/>
              </a:spcBef>
              <a:spcAft>
                <a:spcPts val="0"/>
              </a:spcAft>
              <a:buNone/>
            </a:pPr>
            <a:r>
              <a:rPr b="1" lang="en-US" sz="3500" u="sng"/>
              <a:t>ROW 3</a:t>
            </a:r>
            <a:r>
              <a:rPr lang="en-US" sz="3500"/>
              <a:t> -  Advanced Track</a:t>
            </a:r>
            <a:endParaRPr sz="3500"/>
          </a:p>
          <a:p>
            <a:pPr indent="0" lvl="0" marL="0" rtl="0" algn="l">
              <a:spcBef>
                <a:spcPts val="1000"/>
              </a:spcBef>
              <a:spcAft>
                <a:spcPts val="0"/>
              </a:spcAft>
              <a:buNone/>
            </a:pPr>
            <a:r>
              <a:rPr b="1" lang="en-US" sz="3500" u="sng"/>
              <a:t>ROW 4</a:t>
            </a:r>
            <a:r>
              <a:rPr lang="en-US" sz="3500"/>
              <a:t> - Mentors and Volunteers</a:t>
            </a:r>
            <a:endParaRPr sz="3500"/>
          </a:p>
          <a:p>
            <a:pPr indent="0" lvl="0" marL="0" rtl="0" algn="l">
              <a:spcBef>
                <a:spcPts val="1000"/>
              </a:spcBef>
              <a:spcAft>
                <a:spcPts val="0"/>
              </a:spcAft>
              <a:buNone/>
            </a:pPr>
            <a:r>
              <a:rPr b="1" lang="en-US" sz="3500" u="sng"/>
              <a:t>ROW 5</a:t>
            </a:r>
            <a:r>
              <a:rPr lang="en-US" sz="3500"/>
              <a:t> - Judges, Photographer, Time-keeper</a:t>
            </a:r>
            <a:endParaRPr sz="3500"/>
          </a:p>
          <a:p>
            <a:pPr indent="0" lvl="0" marL="0" rtl="0" algn="l">
              <a:spcBef>
                <a:spcPts val="1000"/>
              </a:spcBef>
              <a:spcAft>
                <a:spcPts val="0"/>
              </a:spcAft>
              <a:buNone/>
            </a:pPr>
            <a:r>
              <a:rPr b="1" lang="en-US" sz="3500" u="sng"/>
              <a:t>ROWS 6-9</a:t>
            </a:r>
            <a:r>
              <a:rPr lang="en-US" sz="3500"/>
              <a:t> - Family &amp; Friends</a:t>
            </a:r>
            <a:endParaRPr sz="3500"/>
          </a:p>
        </p:txBody>
      </p:sp>
      <p:sp>
        <p:nvSpPr>
          <p:cNvPr id="623" name="Google Shape;623;p42"/>
          <p:cNvSpPr txBox="1"/>
          <p:nvPr>
            <p:ph type="title"/>
          </p:nvPr>
        </p:nvSpPr>
        <p:spPr>
          <a:xfrm>
            <a:off x="355050" y="1130100"/>
            <a:ext cx="87789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Where Do I Sit?</a:t>
            </a:r>
            <a:endParaRPr b="1" i="0" sz="4400" u="none" cap="none" strike="noStrike">
              <a:solidFill>
                <a:schemeClr val="dk1"/>
              </a:solidFill>
              <a:latin typeface="Calibri"/>
              <a:ea typeface="Calibri"/>
              <a:cs typeface="Calibri"/>
              <a:sym typeface="Calibri"/>
            </a:endParaRPr>
          </a:p>
        </p:txBody>
      </p:sp>
      <p:pic>
        <p:nvPicPr>
          <p:cNvPr id="624" name="Google Shape;624;p42"/>
          <p:cNvPicPr preferRelativeResize="0"/>
          <p:nvPr/>
        </p:nvPicPr>
        <p:blipFill>
          <a:blip r:embed="rId4">
            <a:alphaModFix/>
          </a:blip>
          <a:stretch>
            <a:fillRect/>
          </a:stretch>
        </p:blipFill>
        <p:spPr>
          <a:xfrm>
            <a:off x="7949050" y="2370250"/>
            <a:ext cx="3697449" cy="1709700"/>
          </a:xfrm>
          <a:prstGeom prst="rect">
            <a:avLst/>
          </a:prstGeom>
          <a:noFill/>
          <a:ln>
            <a:noFill/>
          </a:ln>
        </p:spPr>
      </p:pic>
      <p:sp>
        <p:nvSpPr>
          <p:cNvPr id="625" name="Google Shape;625;p42"/>
          <p:cNvSpPr txBox="1"/>
          <p:nvPr/>
        </p:nvSpPr>
        <p:spPr>
          <a:xfrm>
            <a:off x="7621750" y="1344600"/>
            <a:ext cx="40992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US" sz="3300">
                <a:highlight>
                  <a:srgbClr val="FFFF00"/>
                </a:highlight>
                <a:latin typeface="Calibri"/>
                <a:ea typeface="Calibri"/>
                <a:cs typeface="Calibri"/>
                <a:sym typeface="Calibri"/>
              </a:rPr>
              <a:t>See Hints Taped at End of Row!</a:t>
            </a:r>
            <a:r>
              <a:rPr b="1" lang="en-US" sz="2800">
                <a:highlight>
                  <a:srgbClr val="FFFF00"/>
                </a:highlight>
                <a:latin typeface="Calibri"/>
                <a:ea typeface="Calibri"/>
                <a:cs typeface="Calibri"/>
                <a:sym typeface="Calibri"/>
              </a:rPr>
              <a:t> </a:t>
            </a:r>
            <a:endParaRPr b="1" sz="2800">
              <a:highlight>
                <a:srgbClr val="FFFF00"/>
              </a:highlight>
              <a:latin typeface="Calibri"/>
              <a:ea typeface="Calibri"/>
              <a:cs typeface="Calibri"/>
              <a:sym typeface="Calibri"/>
            </a:endParaRPr>
          </a:p>
        </p:txBody>
      </p:sp>
      <p:sp>
        <p:nvSpPr>
          <p:cNvPr id="626" name="Google Shape;626;p42"/>
          <p:cNvSpPr/>
          <p:nvPr/>
        </p:nvSpPr>
        <p:spPr>
          <a:xfrm>
            <a:off x="5159075" y="4270675"/>
            <a:ext cx="4223925" cy="2415875"/>
          </a:xfrm>
          <a:custGeom>
            <a:rect b="b" l="l" r="r" t="t"/>
            <a:pathLst>
              <a:path extrusionOk="0" h="96635" w="168957">
                <a:moveTo>
                  <a:pt x="0" y="63592"/>
                </a:moveTo>
                <a:cubicBezTo>
                  <a:pt x="3836" y="70305"/>
                  <a:pt x="7283" y="78007"/>
                  <a:pt x="13716" y="82296"/>
                </a:cubicBezTo>
                <a:cubicBezTo>
                  <a:pt x="31290" y="94013"/>
                  <a:pt x="54316" y="96635"/>
                  <a:pt x="75438" y="96635"/>
                </a:cubicBezTo>
                <a:cubicBezTo>
                  <a:pt x="91089" y="96635"/>
                  <a:pt x="107575" y="94907"/>
                  <a:pt x="121574" y="87907"/>
                </a:cubicBezTo>
                <a:cubicBezTo>
                  <a:pt x="136829" y="80278"/>
                  <a:pt x="149928" y="66244"/>
                  <a:pt x="156488" y="50499"/>
                </a:cubicBezTo>
                <a:cubicBezTo>
                  <a:pt x="163157" y="34494"/>
                  <a:pt x="162517" y="16098"/>
                  <a:pt x="168957" y="0"/>
                </a:cubicBezTo>
              </a:path>
            </a:pathLst>
          </a:custGeom>
          <a:noFill/>
          <a:ln cap="flat" cmpd="sng" w="38100">
            <a:solidFill>
              <a:srgbClr val="BF2819"/>
            </a:solidFill>
            <a:prstDash val="solid"/>
            <a:round/>
            <a:headEnd len="med" w="med" type="none"/>
            <a:tailEnd len="med" w="med" type="none"/>
          </a:ln>
        </p:spPr>
      </p:sp>
      <p:sp>
        <p:nvSpPr>
          <p:cNvPr id="627" name="Google Shape;627;p42"/>
          <p:cNvSpPr/>
          <p:nvPr/>
        </p:nvSpPr>
        <p:spPr>
          <a:xfrm>
            <a:off x="8959350" y="4201138"/>
            <a:ext cx="670200" cy="499250"/>
          </a:xfrm>
          <a:custGeom>
            <a:rect b="b" l="l" r="r" t="t"/>
            <a:pathLst>
              <a:path extrusionOk="0" h="19970" w="26808">
                <a:moveTo>
                  <a:pt x="26808" y="19970"/>
                </a:moveTo>
                <a:cubicBezTo>
                  <a:pt x="24730" y="15814"/>
                  <a:pt x="22461" y="11747"/>
                  <a:pt x="20574" y="7501"/>
                </a:cubicBezTo>
                <a:cubicBezTo>
                  <a:pt x="19477" y="5032"/>
                  <a:pt x="20158" y="20"/>
                  <a:pt x="17456" y="20"/>
                </a:cubicBezTo>
                <a:cubicBezTo>
                  <a:pt x="14419" y="20"/>
                  <a:pt x="20771" y="-307"/>
                  <a:pt x="14962" y="3760"/>
                </a:cubicBezTo>
                <a:cubicBezTo>
                  <a:pt x="10536" y="6859"/>
                  <a:pt x="5403" y="9995"/>
                  <a:pt x="0" y="9995"/>
                </a:cubicBezTo>
              </a:path>
            </a:pathLst>
          </a:custGeom>
          <a:noFill/>
          <a:ln cap="flat" cmpd="sng" w="114300">
            <a:solidFill>
              <a:srgbClr val="BF2819"/>
            </a:solidFill>
            <a:prstDash val="solid"/>
            <a:round/>
            <a:headEnd len="med" w="med" type="none"/>
            <a:tailEnd len="med" w="med" type="none"/>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1"/>
          <p:cNvSpPr txBox="1"/>
          <p:nvPr>
            <p:ph type="title"/>
          </p:nvPr>
        </p:nvSpPr>
        <p:spPr>
          <a:xfrm>
            <a:off x="860600" y="1115700"/>
            <a:ext cx="54384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i="0" lang="en-US" sz="4400" u="none" cap="none" strike="noStrike">
                <a:solidFill>
                  <a:schemeClr val="dk1"/>
                </a:solidFill>
                <a:latin typeface="Calibri"/>
                <a:ea typeface="Calibri"/>
                <a:cs typeface="Calibri"/>
                <a:sym typeface="Calibri"/>
              </a:rPr>
              <a:t>Schedule</a:t>
            </a:r>
            <a:endParaRPr b="1" i="0" sz="4400" u="none" cap="none" strike="noStrike">
              <a:solidFill>
                <a:schemeClr val="dk1"/>
              </a:solidFill>
              <a:latin typeface="Calibri"/>
              <a:ea typeface="Calibri"/>
              <a:cs typeface="Calibri"/>
              <a:sym typeface="Calibri"/>
            </a:endParaRPr>
          </a:p>
        </p:txBody>
      </p:sp>
      <p:pic>
        <p:nvPicPr>
          <p:cNvPr id="634" name="Google Shape;634;p41"/>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35" name="Google Shape;635;p41"/>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636" name="Google Shape;636;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graphicFrame>
        <p:nvGraphicFramePr>
          <p:cNvPr id="637" name="Google Shape;637;p41"/>
          <p:cNvGraphicFramePr/>
          <p:nvPr/>
        </p:nvGraphicFramePr>
        <p:xfrm>
          <a:off x="952500" y="2043725"/>
          <a:ext cx="3000000" cy="3000000"/>
        </p:xfrm>
        <a:graphic>
          <a:graphicData uri="http://schemas.openxmlformats.org/drawingml/2006/table">
            <a:tbl>
              <a:tblPr>
                <a:noFill/>
                <a:tableStyleId>{14EE57C3-56F8-4E64-854D-21B086C45A64}</a:tableStyleId>
              </a:tblPr>
              <a:tblGrid>
                <a:gridCol w="2476525"/>
                <a:gridCol w="4672850"/>
                <a:gridCol w="3137625"/>
              </a:tblGrid>
              <a:tr h="664400">
                <a:tc>
                  <a:txBody>
                    <a:bodyPr/>
                    <a:lstStyle/>
                    <a:p>
                      <a:pPr indent="0" lvl="0" marL="0" marR="0" rtl="0" algn="l">
                        <a:lnSpc>
                          <a:spcPct val="100000"/>
                        </a:lnSpc>
                        <a:spcBef>
                          <a:spcPts val="0"/>
                        </a:spcBef>
                        <a:spcAft>
                          <a:spcPts val="0"/>
                        </a:spcAft>
                        <a:buClr>
                          <a:srgbClr val="000000"/>
                        </a:buClr>
                        <a:buSzPts val="2700"/>
                        <a:buFont typeface="Arial"/>
                        <a:buNone/>
                      </a:pPr>
                      <a:r>
                        <a:rPr b="1" lang="en-US" sz="2700" u="none" cap="none" strike="noStrike">
                          <a:solidFill>
                            <a:schemeClr val="dk1"/>
                          </a:solidFill>
                          <a:latin typeface="Calibri"/>
                          <a:ea typeface="Calibri"/>
                          <a:cs typeface="Calibri"/>
                          <a:sym typeface="Calibri"/>
                        </a:rPr>
                        <a:t>3:15pm</a:t>
                      </a:r>
                      <a:endParaRPr b="1"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Code Stop </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TEAL Room</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r>
              <a:tr h="664400">
                <a:tc>
                  <a:txBody>
                    <a:bodyPr/>
                    <a:lstStyle/>
                    <a:p>
                      <a:pPr indent="0" lvl="0" marL="0" marR="0" rtl="0" algn="l">
                        <a:lnSpc>
                          <a:spcPct val="100000"/>
                        </a:lnSpc>
                        <a:spcBef>
                          <a:spcPts val="0"/>
                        </a:spcBef>
                        <a:spcAft>
                          <a:spcPts val="0"/>
                        </a:spcAft>
                        <a:buClr>
                          <a:schemeClr val="dk1"/>
                        </a:buClr>
                        <a:buSzPts val="2700"/>
                        <a:buFont typeface="Arial"/>
                        <a:buNone/>
                      </a:pPr>
                      <a:r>
                        <a:rPr b="1" lang="en-US" sz="2700" u="none" cap="none" strike="noStrike">
                          <a:solidFill>
                            <a:schemeClr val="dk1"/>
                          </a:solidFill>
                          <a:latin typeface="Calibri"/>
                          <a:ea typeface="Calibri"/>
                          <a:cs typeface="Calibri"/>
                          <a:sym typeface="Calibri"/>
                        </a:rPr>
                        <a:t>3:30-4:15pm</a:t>
                      </a:r>
                      <a:endParaRPr b="1" sz="2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700"/>
                        <a:buFont typeface="Arial"/>
                        <a:buNone/>
                      </a:pPr>
                      <a:r>
                        <a:t/>
                      </a:r>
                      <a:endParaRPr b="1"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Teen Presentations</a:t>
                      </a:r>
                      <a:endParaRPr sz="27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i="1" lang="en-US" sz="2400" u="none" cap="none" strike="noStrike">
                          <a:latin typeface="Calibri"/>
                          <a:ea typeface="Calibri"/>
                          <a:cs typeface="Calibri"/>
                          <a:sym typeface="Calibri"/>
                        </a:rPr>
                        <a:t>(Judges 4:15-4:45)</a:t>
                      </a:r>
                      <a:endParaRPr i="1" sz="2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Room 125 Upstairs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664400">
                <a:tc>
                  <a:txBody>
                    <a:bodyPr/>
                    <a:lstStyle/>
                    <a:p>
                      <a:pPr indent="0" lvl="0" marL="0" marR="0" rtl="0" algn="l">
                        <a:lnSpc>
                          <a:spcPct val="100000"/>
                        </a:lnSpc>
                        <a:spcBef>
                          <a:spcPts val="0"/>
                        </a:spcBef>
                        <a:spcAft>
                          <a:spcPts val="0"/>
                        </a:spcAft>
                        <a:buClr>
                          <a:srgbClr val="000000"/>
                        </a:buClr>
                        <a:buSzPts val="2700"/>
                        <a:buFont typeface="Arial"/>
                        <a:buNone/>
                      </a:pPr>
                      <a:r>
                        <a:rPr b="1" lang="en-US" sz="2700" u="none" cap="none" strike="noStrike">
                          <a:solidFill>
                            <a:schemeClr val="dk1"/>
                          </a:solidFill>
                          <a:latin typeface="Calibri"/>
                          <a:ea typeface="Calibri"/>
                          <a:cs typeface="Calibri"/>
                          <a:sym typeface="Calibri"/>
                        </a:rPr>
                        <a:t>4:15-5:00pm</a:t>
                      </a:r>
                      <a:endParaRPr b="1"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Advanced Presentations</a:t>
                      </a:r>
                      <a:endParaRPr sz="2700" u="none" cap="none" strike="noStrike">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i="1" lang="en-US" sz="2400" u="none" cap="none" strike="noStrike">
                          <a:latin typeface="Calibri"/>
                          <a:ea typeface="Calibri"/>
                          <a:cs typeface="Calibri"/>
                          <a:sym typeface="Calibri"/>
                        </a:rPr>
                        <a:t>(Judges, 5:00-5:10pm)</a:t>
                      </a:r>
                      <a:endParaRPr i="1" sz="24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700" u="none" cap="none" strike="noStrike">
                          <a:solidFill>
                            <a:schemeClr val="dk1"/>
                          </a:solidFill>
                          <a:latin typeface="Calibri"/>
                          <a:ea typeface="Calibri"/>
                          <a:cs typeface="Calibri"/>
                          <a:sym typeface="Calibri"/>
                        </a:rPr>
                        <a:t>Room 125 Upstairs</a:t>
                      </a:r>
                      <a:endParaRPr sz="27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664400">
                <a:tc>
                  <a:txBody>
                    <a:bodyPr/>
                    <a:lstStyle/>
                    <a:p>
                      <a:pPr indent="0" lvl="0" marL="0" marR="0" rtl="0" algn="l">
                        <a:lnSpc>
                          <a:spcPct val="100000"/>
                        </a:lnSpc>
                        <a:spcBef>
                          <a:spcPts val="0"/>
                        </a:spcBef>
                        <a:spcAft>
                          <a:spcPts val="0"/>
                        </a:spcAft>
                        <a:buClr>
                          <a:srgbClr val="000000"/>
                        </a:buClr>
                        <a:buSzPts val="2700"/>
                        <a:buFont typeface="Arial"/>
                        <a:buNone/>
                      </a:pPr>
                      <a:r>
                        <a:rPr b="1" lang="en-US" sz="2700" u="none" cap="none" strike="noStrike">
                          <a:solidFill>
                            <a:schemeClr val="dk1"/>
                          </a:solidFill>
                          <a:latin typeface="Calibri"/>
                          <a:ea typeface="Calibri"/>
                          <a:cs typeface="Calibri"/>
                          <a:sym typeface="Calibri"/>
                        </a:rPr>
                        <a:t>5:00-5:2</a:t>
                      </a:r>
                      <a:r>
                        <a:rPr b="1" lang="en-US" sz="2700" u="none" cap="none" strike="noStrike">
                          <a:solidFill>
                            <a:schemeClr val="dk1"/>
                          </a:solidFill>
                          <a:latin typeface="Calibri"/>
                          <a:ea typeface="Calibri"/>
                          <a:cs typeface="Calibri"/>
                          <a:sym typeface="Calibri"/>
                        </a:rPr>
                        <a:t>5</a:t>
                      </a:r>
                      <a:r>
                        <a:rPr b="1" lang="en-US" sz="2700" u="none" cap="none" strike="noStrike">
                          <a:solidFill>
                            <a:schemeClr val="dk1"/>
                          </a:solidFill>
                          <a:latin typeface="Calibri"/>
                          <a:ea typeface="Calibri"/>
                          <a:cs typeface="Calibri"/>
                          <a:sym typeface="Calibri"/>
                        </a:rPr>
                        <a:t>pm</a:t>
                      </a:r>
                      <a:endParaRPr b="1"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Awards and Prizes </a:t>
                      </a:r>
                      <a:endParaRPr/>
                    </a:p>
                    <a:p>
                      <a:pPr indent="0" lvl="0" marL="0" marR="0" rtl="0" algn="l">
                        <a:lnSpc>
                          <a:spcPct val="100000"/>
                        </a:lnSpc>
                        <a:spcBef>
                          <a:spcPts val="0"/>
                        </a:spcBef>
                        <a:spcAft>
                          <a:spcPts val="0"/>
                        </a:spcAft>
                        <a:buClr>
                          <a:srgbClr val="000000"/>
                        </a:buClr>
                        <a:buSzPts val="2400"/>
                        <a:buFont typeface="Arial"/>
                        <a:buNone/>
                      </a:pPr>
                      <a:r>
                        <a:rPr i="1" lang="en-US" sz="2400" u="none" cap="none" strike="noStrike">
                          <a:latin typeface="Calibri"/>
                          <a:ea typeface="Calibri"/>
                          <a:cs typeface="Calibri"/>
                          <a:sym typeface="Calibri"/>
                        </a:rPr>
                        <a:t>(Youth, 5:00-10; Advanced, 5:15-25)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700" u="none" cap="none" strike="noStrike">
                          <a:solidFill>
                            <a:schemeClr val="dk1"/>
                          </a:solidFill>
                          <a:latin typeface="Calibri"/>
                          <a:ea typeface="Calibri"/>
                          <a:cs typeface="Calibri"/>
                          <a:sym typeface="Calibri"/>
                        </a:rPr>
                        <a:t>Room 125 Upstairs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r>
              <a:tr h="664400">
                <a:tc>
                  <a:txBody>
                    <a:bodyPr/>
                    <a:lstStyle/>
                    <a:p>
                      <a:pPr indent="0" lvl="0" marL="0" marR="0" rtl="0" algn="l">
                        <a:lnSpc>
                          <a:spcPct val="100000"/>
                        </a:lnSpc>
                        <a:spcBef>
                          <a:spcPts val="0"/>
                        </a:spcBef>
                        <a:spcAft>
                          <a:spcPts val="0"/>
                        </a:spcAft>
                        <a:buClr>
                          <a:srgbClr val="000000"/>
                        </a:buClr>
                        <a:buSzPts val="2700"/>
                        <a:buFont typeface="Arial"/>
                        <a:buNone/>
                      </a:pPr>
                      <a:r>
                        <a:rPr b="1" lang="en-US" sz="2700" u="none" cap="none" strike="noStrike">
                          <a:solidFill>
                            <a:schemeClr val="dk1"/>
                          </a:solidFill>
                          <a:latin typeface="Calibri"/>
                          <a:ea typeface="Calibri"/>
                          <a:cs typeface="Calibri"/>
                          <a:sym typeface="Calibri"/>
                        </a:rPr>
                        <a:t>5:30pm</a:t>
                      </a:r>
                      <a:endParaRPr b="1"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Youth Check Out</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solidFill>
                            <a:schemeClr val="dk1"/>
                          </a:solidFill>
                          <a:latin typeface="Calibri"/>
                          <a:ea typeface="Calibri"/>
                          <a:cs typeface="Calibri"/>
                          <a:sym typeface="Calibri"/>
                        </a:rPr>
                        <a:t>Right Outside Room 125 Upstairs</a:t>
                      </a:r>
                      <a:endParaRPr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g123c18dd6f6_13_0"/>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44" name="Google Shape;644;g123c18dd6f6_13_0"/>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645" name="Google Shape;645;g123c18dd6f6_13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646" name="Google Shape;646;g123c18dd6f6_13_0"/>
          <p:cNvSpPr txBox="1"/>
          <p:nvPr>
            <p:ph type="title"/>
          </p:nvPr>
        </p:nvSpPr>
        <p:spPr>
          <a:xfrm>
            <a:off x="355050" y="1130100"/>
            <a:ext cx="87789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Introducing Our Judges!</a:t>
            </a:r>
            <a:endParaRPr b="1" i="0" sz="4400" u="none" cap="none" strike="noStrike">
              <a:solidFill>
                <a:schemeClr val="dk1"/>
              </a:solidFill>
              <a:latin typeface="Calibri"/>
              <a:ea typeface="Calibri"/>
              <a:cs typeface="Calibri"/>
              <a:sym typeface="Calibri"/>
            </a:endParaRPr>
          </a:p>
        </p:txBody>
      </p:sp>
      <p:sp>
        <p:nvSpPr>
          <p:cNvPr id="647" name="Google Shape;647;g123c18dd6f6_13_0"/>
          <p:cNvSpPr txBox="1"/>
          <p:nvPr/>
        </p:nvSpPr>
        <p:spPr>
          <a:xfrm>
            <a:off x="572525" y="2305100"/>
            <a:ext cx="10674900" cy="3460200"/>
          </a:xfrm>
          <a:prstGeom prst="rect">
            <a:avLst/>
          </a:prstGeom>
          <a:noFill/>
          <a:ln>
            <a:noFill/>
          </a:ln>
        </p:spPr>
        <p:txBody>
          <a:bodyPr anchorCtr="0" anchor="t" bIns="45700" lIns="91425" spcFirstLastPara="1" rIns="91425" wrap="square" tIns="45700">
            <a:noAutofit/>
          </a:bodyPr>
          <a:lstStyle/>
          <a:p>
            <a:pPr indent="-114300" lvl="0" marL="0" marR="0" rtl="0" algn="l">
              <a:lnSpc>
                <a:spcPct val="90000"/>
              </a:lnSpc>
              <a:spcBef>
                <a:spcPts val="1000"/>
              </a:spcBef>
              <a:spcAft>
                <a:spcPts val="0"/>
              </a:spcAft>
              <a:buNone/>
            </a:pPr>
            <a:r>
              <a:rPr b="1" lang="en-US" sz="3400" u="sng">
                <a:solidFill>
                  <a:schemeClr val="dk1"/>
                </a:solidFill>
                <a:latin typeface="Calibri"/>
                <a:ea typeface="Calibri"/>
                <a:cs typeface="Calibri"/>
                <a:sym typeface="Calibri"/>
              </a:rPr>
              <a:t>Youth</a:t>
            </a:r>
            <a:endParaRPr b="1" sz="3400" u="sng">
              <a:solidFill>
                <a:schemeClr val="dk1"/>
              </a:solidFill>
              <a:latin typeface="Calibri"/>
              <a:ea typeface="Calibri"/>
              <a:cs typeface="Calibri"/>
              <a:sym typeface="Calibri"/>
            </a:endParaRPr>
          </a:p>
          <a:p>
            <a:pPr indent="-431800" lvl="0" marL="457200" marR="0" rtl="0" algn="l">
              <a:lnSpc>
                <a:spcPct val="100000"/>
              </a:lnSpc>
              <a:spcBef>
                <a:spcPts val="1000"/>
              </a:spcBef>
              <a:spcAft>
                <a:spcPts val="0"/>
              </a:spcAft>
              <a:buClr>
                <a:schemeClr val="dk1"/>
              </a:buClr>
              <a:buSzPts val="3200"/>
              <a:buFont typeface="Calibri"/>
              <a:buAutoNum type="arabicPeriod"/>
            </a:pPr>
            <a:r>
              <a:rPr b="1" lang="en-US" sz="3200">
                <a:solidFill>
                  <a:schemeClr val="dk1"/>
                </a:solidFill>
                <a:latin typeface="Calibri"/>
                <a:ea typeface="Calibri"/>
                <a:cs typeface="Calibri"/>
                <a:sym typeface="Calibri"/>
              </a:rPr>
              <a:t>[Name]</a:t>
            </a:r>
            <a:r>
              <a:rPr lang="en-US" sz="3200">
                <a:solidFill>
                  <a:schemeClr val="dk1"/>
                </a:solidFill>
                <a:latin typeface="Calibri"/>
                <a:ea typeface="Calibri"/>
                <a:cs typeface="Calibri"/>
                <a:sym typeface="Calibri"/>
              </a:rPr>
              <a:t>, Title, Organization</a:t>
            </a:r>
            <a:endParaRPr b="0" i="0" sz="3200" u="none" cap="none" strike="noStrike">
              <a:solidFill>
                <a:schemeClr val="dk1"/>
              </a:solidFill>
              <a:latin typeface="Calibri"/>
              <a:ea typeface="Calibri"/>
              <a:cs typeface="Calibri"/>
              <a:sym typeface="Calibri"/>
            </a:endParaRPr>
          </a:p>
          <a:p>
            <a:pPr indent="-431800" lvl="0" marL="457200" rtl="0" algn="l">
              <a:spcBef>
                <a:spcPts val="1000"/>
              </a:spcBef>
              <a:spcAft>
                <a:spcPts val="0"/>
              </a:spcAft>
              <a:buClr>
                <a:schemeClr val="dk1"/>
              </a:buClr>
              <a:buSzPts val="3200"/>
              <a:buFont typeface="Calibri"/>
              <a:buAutoNum type="arabicPeriod"/>
            </a:pPr>
            <a:r>
              <a:rPr b="1" lang="en-US" sz="3200">
                <a:solidFill>
                  <a:schemeClr val="dk1"/>
                </a:solidFill>
                <a:latin typeface="Calibri"/>
                <a:ea typeface="Calibri"/>
                <a:cs typeface="Calibri"/>
                <a:sym typeface="Calibri"/>
              </a:rPr>
              <a:t>[Name]</a:t>
            </a:r>
            <a:r>
              <a:rPr lang="en-US" sz="3200">
                <a:solidFill>
                  <a:schemeClr val="dk1"/>
                </a:solidFill>
                <a:latin typeface="Calibri"/>
                <a:ea typeface="Calibri"/>
                <a:cs typeface="Calibri"/>
                <a:sym typeface="Calibri"/>
              </a:rPr>
              <a:t>, Title, Organization</a:t>
            </a:r>
            <a:endParaRPr/>
          </a:p>
          <a:p>
            <a:pPr indent="-431800" lvl="0" marL="457200" rtl="0" algn="l">
              <a:spcBef>
                <a:spcPts val="1000"/>
              </a:spcBef>
              <a:spcAft>
                <a:spcPts val="0"/>
              </a:spcAft>
              <a:buClr>
                <a:schemeClr val="dk1"/>
              </a:buClr>
              <a:buSzPts val="3200"/>
              <a:buFont typeface="Calibri"/>
              <a:buAutoNum type="arabicPeriod"/>
            </a:pPr>
            <a:r>
              <a:rPr b="1" lang="en-US" sz="3200">
                <a:solidFill>
                  <a:schemeClr val="dk1"/>
                </a:solidFill>
                <a:latin typeface="Calibri"/>
                <a:ea typeface="Calibri"/>
                <a:cs typeface="Calibri"/>
                <a:sym typeface="Calibri"/>
              </a:rPr>
              <a:t>[Name]</a:t>
            </a:r>
            <a:r>
              <a:rPr lang="en-US" sz="3200">
                <a:solidFill>
                  <a:schemeClr val="dk1"/>
                </a:solidFill>
                <a:latin typeface="Calibri"/>
                <a:ea typeface="Calibri"/>
                <a:cs typeface="Calibri"/>
                <a:sym typeface="Calibri"/>
              </a:rPr>
              <a:t>, Title, Organization</a:t>
            </a:r>
            <a:endParaRPr sz="3200">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None/>
            </a:pPr>
            <a:r>
              <a:t/>
            </a:r>
            <a:endParaRPr sz="2700">
              <a:solidFill>
                <a:schemeClr val="dk1"/>
              </a:solidFill>
              <a:highlight>
                <a:srgbClr val="FFFF00"/>
              </a:highlight>
              <a:latin typeface="Calibri"/>
              <a:ea typeface="Calibri"/>
              <a:cs typeface="Calibri"/>
              <a:sym typeface="Calibri"/>
            </a:endParaRPr>
          </a:p>
          <a:p>
            <a:pPr indent="-114300" lvl="0" marL="0" marR="0" rtl="0" algn="l">
              <a:lnSpc>
                <a:spcPct val="90000"/>
              </a:lnSpc>
              <a:spcBef>
                <a:spcPts val="0"/>
              </a:spcBef>
              <a:spcAft>
                <a:spcPts val="0"/>
              </a:spcAft>
              <a:buNone/>
            </a:pPr>
            <a:r>
              <a:rPr b="1" lang="en-US" sz="3300" u="sng">
                <a:solidFill>
                  <a:schemeClr val="dk1"/>
                </a:solidFill>
                <a:latin typeface="Calibri"/>
                <a:ea typeface="Calibri"/>
                <a:cs typeface="Calibri"/>
                <a:sym typeface="Calibri"/>
              </a:rPr>
              <a:t>Adult</a:t>
            </a:r>
            <a:endParaRPr b="1" sz="3300" u="sng">
              <a:solidFill>
                <a:schemeClr val="dk1"/>
              </a:solidFill>
              <a:latin typeface="Calibri"/>
              <a:ea typeface="Calibri"/>
              <a:cs typeface="Calibri"/>
              <a:sym typeface="Calibri"/>
            </a:endParaRPr>
          </a:p>
          <a:p>
            <a:pPr indent="-431800" lvl="0" marL="457200" marR="0" rtl="0" algn="l">
              <a:lnSpc>
                <a:spcPct val="100000"/>
              </a:lnSpc>
              <a:spcBef>
                <a:spcPts val="1000"/>
              </a:spcBef>
              <a:spcAft>
                <a:spcPts val="0"/>
              </a:spcAft>
              <a:buClr>
                <a:schemeClr val="dk1"/>
              </a:buClr>
              <a:buSzPts val="3200"/>
              <a:buFont typeface="Calibri"/>
              <a:buAutoNum type="arabicPeriod"/>
            </a:pPr>
            <a:r>
              <a:rPr b="1" lang="en-US" sz="3200">
                <a:solidFill>
                  <a:schemeClr val="dk1"/>
                </a:solidFill>
                <a:latin typeface="Calibri"/>
                <a:ea typeface="Calibri"/>
                <a:cs typeface="Calibri"/>
                <a:sym typeface="Calibri"/>
              </a:rPr>
              <a:t>[Name]</a:t>
            </a:r>
            <a:r>
              <a:rPr lang="en-US" sz="3200">
                <a:solidFill>
                  <a:schemeClr val="dk1"/>
                </a:solidFill>
                <a:latin typeface="Calibri"/>
                <a:ea typeface="Calibri"/>
                <a:cs typeface="Calibri"/>
                <a:sym typeface="Calibri"/>
              </a:rPr>
              <a:t>, Title, Organization</a:t>
            </a:r>
            <a:endParaRPr/>
          </a:p>
          <a:p>
            <a:pPr indent="-431800" lvl="0" marL="457200" rtl="0" algn="l">
              <a:spcBef>
                <a:spcPts val="1000"/>
              </a:spcBef>
              <a:spcAft>
                <a:spcPts val="0"/>
              </a:spcAft>
              <a:buClr>
                <a:schemeClr val="dk1"/>
              </a:buClr>
              <a:buSzPts val="3200"/>
              <a:buFont typeface="Calibri"/>
              <a:buAutoNum type="arabicPeriod"/>
            </a:pPr>
            <a:r>
              <a:rPr b="1" lang="en-US" sz="3200">
                <a:solidFill>
                  <a:schemeClr val="dk1"/>
                </a:solidFill>
                <a:latin typeface="Calibri"/>
                <a:ea typeface="Calibri"/>
                <a:cs typeface="Calibri"/>
                <a:sym typeface="Calibri"/>
              </a:rPr>
              <a:t>[Name]</a:t>
            </a:r>
            <a:r>
              <a:rPr lang="en-US" sz="3200">
                <a:solidFill>
                  <a:schemeClr val="dk1"/>
                </a:solidFill>
                <a:latin typeface="Calibri"/>
                <a:ea typeface="Calibri"/>
                <a:cs typeface="Calibri"/>
                <a:sym typeface="Calibri"/>
              </a:rPr>
              <a:t>, Title, Organization</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648" name="Google Shape;648;g123c18dd6f6_13_0"/>
          <p:cNvSpPr txBox="1"/>
          <p:nvPr/>
        </p:nvSpPr>
        <p:spPr>
          <a:xfrm>
            <a:off x="11447650" y="5640850"/>
            <a:ext cx="621900" cy="108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5"/>
              </a:rPr>
              <a:t>K1</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6"/>
              </a:rPr>
              <a:t>K2</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7"/>
              </a:rPr>
              <a:t>K3</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8"/>
              </a:rPr>
              <a:t>K4</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44"/>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55" name="Google Shape;655;p44"/>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656" name="Google Shape;656;p4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657" name="Google Shape;657;p44"/>
          <p:cNvSpPr txBox="1"/>
          <p:nvPr>
            <p:ph type="title"/>
          </p:nvPr>
        </p:nvSpPr>
        <p:spPr>
          <a:xfrm>
            <a:off x="1137750" y="1074850"/>
            <a:ext cx="30645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Awards</a:t>
            </a:r>
            <a:endParaRPr b="1" i="0" sz="4400" u="none" cap="none" strike="noStrike">
              <a:solidFill>
                <a:schemeClr val="dk1"/>
              </a:solidFill>
              <a:latin typeface="Calibri"/>
              <a:ea typeface="Calibri"/>
              <a:cs typeface="Calibri"/>
              <a:sym typeface="Calibri"/>
            </a:endParaRPr>
          </a:p>
        </p:txBody>
      </p:sp>
      <p:sp>
        <p:nvSpPr>
          <p:cNvPr id="658" name="Google Shape;658;p44"/>
          <p:cNvSpPr txBox="1"/>
          <p:nvPr/>
        </p:nvSpPr>
        <p:spPr>
          <a:xfrm>
            <a:off x="1323150" y="1937700"/>
            <a:ext cx="9893700" cy="346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Youth</a:t>
            </a:r>
            <a:endParaRPr b="1"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Computing Excellence</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Creativity</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Highest Impact</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t/>
            </a:r>
            <a:endParaRPr b="1" i="0" sz="32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Advanced</a:t>
            </a:r>
            <a:endParaRPr b="1"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Customer Choice</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Technical Award </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663" name="Shape 663"/>
        <p:cNvGrpSpPr/>
        <p:nvPr/>
      </p:nvGrpSpPr>
      <p:grpSpPr>
        <a:xfrm>
          <a:off x="0" y="0"/>
          <a:ext cx="0" cy="0"/>
          <a:chOff x="0" y="0"/>
          <a:chExt cx="0" cy="0"/>
        </a:xfrm>
      </p:grpSpPr>
      <p:sp>
        <p:nvSpPr>
          <p:cNvPr id="664" name="Google Shape;664;g123f6955889_0_7"/>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123f6955889_0_7"/>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Youth</a:t>
            </a:r>
            <a:r>
              <a:rPr b="1" lang="en-US" sz="4400"/>
              <a:t> Presentations</a:t>
            </a:r>
            <a:endParaRPr b="1" sz="4400"/>
          </a:p>
          <a:p>
            <a:pPr indent="0" lvl="0" marL="0" rtl="0" algn="l">
              <a:spcBef>
                <a:spcPts val="1000"/>
              </a:spcBef>
              <a:spcAft>
                <a:spcPts val="0"/>
              </a:spcAft>
              <a:buNone/>
            </a:pPr>
            <a:r>
              <a:t/>
            </a:r>
            <a:endParaRPr sz="4400"/>
          </a:p>
        </p:txBody>
      </p:sp>
      <p:sp>
        <p:nvSpPr>
          <p:cNvPr id="666" name="Google Shape;666;g123f6955889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123c18dd6f6_13_15"/>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Three Awards</a:t>
            </a:r>
            <a:endParaRPr b="1" i="0" sz="4400" u="none" cap="none" strike="noStrike">
              <a:solidFill>
                <a:schemeClr val="dk1"/>
              </a:solidFill>
              <a:latin typeface="Calibri"/>
              <a:ea typeface="Calibri"/>
              <a:cs typeface="Calibri"/>
              <a:sym typeface="Calibri"/>
            </a:endParaRPr>
          </a:p>
        </p:txBody>
      </p:sp>
      <p:pic>
        <p:nvPicPr>
          <p:cNvPr id="673" name="Google Shape;673;g123c18dd6f6_13_1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74" name="Google Shape;674;g123c18dd6f6_13_15"/>
          <p:cNvPicPr preferRelativeResize="0"/>
          <p:nvPr/>
        </p:nvPicPr>
        <p:blipFill rotWithShape="1">
          <a:blip r:embed="rId4">
            <a:alphaModFix/>
          </a:blip>
          <a:srcRect b="0" l="0" r="0" t="0"/>
          <a:stretch/>
        </p:blipFill>
        <p:spPr>
          <a:xfrm>
            <a:off x="6099048" y="1392"/>
            <a:ext cx="6099047" cy="1261201"/>
          </a:xfrm>
          <a:prstGeom prst="rect">
            <a:avLst/>
          </a:prstGeom>
          <a:noFill/>
          <a:ln>
            <a:noFill/>
          </a:ln>
        </p:spPr>
      </p:pic>
      <p:sp>
        <p:nvSpPr>
          <p:cNvPr id="675" name="Google Shape;675;g123c18dd6f6_13_15"/>
          <p:cNvSpPr txBox="1"/>
          <p:nvPr/>
        </p:nvSpPr>
        <p:spPr>
          <a:xfrm>
            <a:off x="838200" y="2353525"/>
            <a:ext cx="10515600" cy="9303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Selected by judges</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Computing Excellence</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Creativity</a:t>
            </a:r>
            <a:endParaRPr b="0" i="0" sz="3600" u="none" cap="none" strike="noStrike">
              <a:solidFill>
                <a:schemeClr val="dk1"/>
              </a:solidFill>
              <a:latin typeface="Calibri"/>
              <a:ea typeface="Calibri"/>
              <a:cs typeface="Calibri"/>
              <a:sym typeface="Calibri"/>
            </a:endParaRPr>
          </a:p>
          <a:p>
            <a:pPr indent="-457200" lvl="1" marL="914400" marR="0" rtl="0" algn="l">
              <a:lnSpc>
                <a:spcPct val="90000"/>
              </a:lnSpc>
              <a:spcBef>
                <a:spcPts val="1000"/>
              </a:spcBef>
              <a:spcAft>
                <a:spcPts val="0"/>
              </a:spcAft>
              <a:buClr>
                <a:schemeClr val="dk1"/>
              </a:buClr>
              <a:buSzPts val="3600"/>
              <a:buFont typeface="Calibri"/>
              <a:buChar char="○"/>
            </a:pPr>
            <a:r>
              <a:rPr b="0" i="0" lang="en-US" sz="3600" u="none" cap="none" strike="noStrike">
                <a:solidFill>
                  <a:schemeClr val="dk1"/>
                </a:solidFill>
                <a:latin typeface="Calibri"/>
                <a:ea typeface="Calibri"/>
                <a:cs typeface="Calibri"/>
                <a:sym typeface="Calibri"/>
              </a:rPr>
              <a:t>Highest Impact </a:t>
            </a:r>
            <a:endParaRPr b="1" i="0" sz="3600" u="none" cap="none" strike="noStrike">
              <a:solidFill>
                <a:schemeClr val="dk1"/>
              </a:solidFill>
              <a:latin typeface="Calibri"/>
              <a:ea typeface="Calibri"/>
              <a:cs typeface="Calibri"/>
              <a:sym typeface="Calibri"/>
            </a:endParaRPr>
          </a:p>
        </p:txBody>
      </p:sp>
      <p:sp>
        <p:nvSpPr>
          <p:cNvPr id="676" name="Google Shape;676;g123c18dd6f6_13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677" name="Google Shape;677;g123c18dd6f6_13_15"/>
          <p:cNvPicPr preferRelativeResize="0"/>
          <p:nvPr/>
        </p:nvPicPr>
        <p:blipFill rotWithShape="1">
          <a:blip r:embed="rId5">
            <a:alphaModFix/>
          </a:blip>
          <a:srcRect b="0" l="0" r="0" t="0"/>
          <a:stretch/>
        </p:blipFill>
        <p:spPr>
          <a:xfrm>
            <a:off x="9143375" y="1616838"/>
            <a:ext cx="836161" cy="1226883"/>
          </a:xfrm>
          <a:prstGeom prst="rect">
            <a:avLst/>
          </a:prstGeom>
          <a:noFill/>
          <a:ln>
            <a:noFill/>
          </a:ln>
        </p:spPr>
      </p:pic>
      <p:pic>
        <p:nvPicPr>
          <p:cNvPr id="678" name="Google Shape;678;g123c18dd6f6_13_15"/>
          <p:cNvPicPr preferRelativeResize="0"/>
          <p:nvPr/>
        </p:nvPicPr>
        <p:blipFill rotWithShape="1">
          <a:blip r:embed="rId6">
            <a:alphaModFix/>
          </a:blip>
          <a:srcRect b="0" l="0" r="0" t="0"/>
          <a:stretch/>
        </p:blipFill>
        <p:spPr>
          <a:xfrm>
            <a:off x="9979537" y="2223170"/>
            <a:ext cx="836161" cy="1226883"/>
          </a:xfrm>
          <a:prstGeom prst="rect">
            <a:avLst/>
          </a:prstGeom>
          <a:noFill/>
          <a:ln>
            <a:noFill/>
          </a:ln>
        </p:spPr>
      </p:pic>
      <p:pic>
        <p:nvPicPr>
          <p:cNvPr id="679" name="Google Shape;679;g123c18dd6f6_13_15"/>
          <p:cNvPicPr preferRelativeResize="0"/>
          <p:nvPr/>
        </p:nvPicPr>
        <p:blipFill rotWithShape="1">
          <a:blip r:embed="rId7">
            <a:alphaModFix/>
          </a:blip>
          <a:srcRect b="0" l="0" r="0" t="0"/>
          <a:stretch/>
        </p:blipFill>
        <p:spPr>
          <a:xfrm>
            <a:off x="10802663" y="2866705"/>
            <a:ext cx="836161" cy="122688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123c18dd6f6_13_27"/>
          <p:cNvSpPr txBox="1"/>
          <p:nvPr>
            <p:ph type="title"/>
          </p:nvPr>
        </p:nvSpPr>
        <p:spPr>
          <a:xfrm>
            <a:off x="727668" y="1569526"/>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sz="4800"/>
              <a:t>Computing Excellence A</a:t>
            </a:r>
            <a:r>
              <a:rPr b="1" i="0" lang="en-US" sz="4800" u="none" cap="none" strike="noStrike">
                <a:solidFill>
                  <a:schemeClr val="dk1"/>
                </a:solidFill>
                <a:latin typeface="Calibri"/>
                <a:ea typeface="Calibri"/>
                <a:cs typeface="Calibri"/>
                <a:sym typeface="Calibri"/>
              </a:rPr>
              <a:t>ward</a:t>
            </a:r>
            <a:endParaRPr b="1" i="0" sz="4800" u="none" cap="none" strike="noStrike">
              <a:solidFill>
                <a:schemeClr val="dk1"/>
              </a:solidFill>
              <a:latin typeface="Calibri"/>
              <a:ea typeface="Calibri"/>
              <a:cs typeface="Calibri"/>
              <a:sym typeface="Calibri"/>
            </a:endParaRPr>
          </a:p>
        </p:txBody>
      </p:sp>
      <p:pic>
        <p:nvPicPr>
          <p:cNvPr id="686" name="Google Shape;686;g123c18dd6f6_13_2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87" name="Google Shape;687;g123c18dd6f6_13_2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688" name="Google Shape;688;g123c18dd6f6_13_27"/>
          <p:cNvSpPr txBox="1"/>
          <p:nvPr/>
        </p:nvSpPr>
        <p:spPr>
          <a:xfrm>
            <a:off x="838199" y="2353525"/>
            <a:ext cx="8877000"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4000"/>
              <a:buFont typeface="Arial"/>
              <a:buNone/>
            </a:pPr>
            <a:r>
              <a:rPr b="0" i="0" lang="en-US" sz="4000" u="none" cap="none" strike="noStrike">
                <a:solidFill>
                  <a:schemeClr val="dk1"/>
                </a:solidFill>
                <a:latin typeface="Calibri"/>
                <a:ea typeface="Calibri"/>
                <a:cs typeface="Calibri"/>
                <a:sym typeface="Calibri"/>
              </a:rPr>
              <a:t>Criteria</a:t>
            </a:r>
            <a:endParaRPr b="0" i="0" sz="4000" u="none" cap="none" strike="noStrike">
              <a:solidFill>
                <a:schemeClr val="dk1"/>
              </a:solidFill>
              <a:latin typeface="Calibri"/>
              <a:ea typeface="Calibri"/>
              <a:cs typeface="Calibri"/>
              <a:sym typeface="Calibri"/>
            </a:endParaRPr>
          </a:p>
          <a:p>
            <a:pPr indent="-387350" lvl="2" marL="857250" marR="0" rtl="0" algn="l">
              <a:lnSpc>
                <a:spcPct val="90000"/>
              </a:lnSpc>
              <a:spcBef>
                <a:spcPts val="100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Implemented functionality</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Robustness</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Variety of used programming features</a:t>
            </a:r>
            <a:endParaRPr b="0" i="0" sz="3500" u="none" cap="none" strike="noStrike">
              <a:solidFill>
                <a:schemeClr val="dk1"/>
              </a:solidFill>
              <a:latin typeface="Calibri"/>
              <a:ea typeface="Calibri"/>
              <a:cs typeface="Calibri"/>
              <a:sym typeface="Calibri"/>
            </a:endParaRPr>
          </a:p>
          <a:p>
            <a:pPr indent="-387350" lvl="2" marL="857250" marR="0" rtl="0" algn="l">
              <a:lnSpc>
                <a:spcPct val="90000"/>
              </a:lnSpc>
              <a:spcBef>
                <a:spcPts val="0"/>
              </a:spcBef>
              <a:spcAft>
                <a:spcPts val="0"/>
              </a:spcAft>
              <a:buClr>
                <a:schemeClr val="dk1"/>
              </a:buClr>
              <a:buSzPts val="2500"/>
              <a:buFont typeface="Calibri"/>
              <a:buChar char="●"/>
            </a:pPr>
            <a:r>
              <a:rPr b="0" i="0" lang="en-US" sz="3500" u="none" cap="none" strike="noStrike">
                <a:solidFill>
                  <a:schemeClr val="dk1"/>
                </a:solidFill>
                <a:latin typeface="Calibri"/>
                <a:ea typeface="Calibri"/>
                <a:cs typeface="Calibri"/>
                <a:sym typeface="Calibri"/>
              </a:rPr>
              <a:t>Readable, well-structured code</a:t>
            </a:r>
            <a:endParaRPr b="0" i="0" sz="3500" u="none" cap="none" strike="noStrike">
              <a:solidFill>
                <a:schemeClr val="dk1"/>
              </a:solidFill>
              <a:latin typeface="Calibri"/>
              <a:ea typeface="Calibri"/>
              <a:cs typeface="Calibri"/>
              <a:sym typeface="Calibri"/>
            </a:endParaRPr>
          </a:p>
        </p:txBody>
      </p:sp>
      <p:sp>
        <p:nvSpPr>
          <p:cNvPr id="689" name="Google Shape;689;g123c18dd6f6_13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690" name="Google Shape;690;g123c18dd6f6_13_27"/>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123c18dd6f6_13_37"/>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Creativity A</a:t>
            </a:r>
            <a:r>
              <a:rPr b="1" i="0" lang="en-US" sz="4400" u="none" cap="none" strike="noStrike">
                <a:solidFill>
                  <a:schemeClr val="dk1"/>
                </a:solidFill>
                <a:latin typeface="Calibri"/>
                <a:ea typeface="Calibri"/>
                <a:cs typeface="Calibri"/>
                <a:sym typeface="Calibri"/>
              </a:rPr>
              <a:t>ward</a:t>
            </a:r>
            <a:endParaRPr b="1" i="0" sz="4400" u="none" cap="none" strike="noStrike">
              <a:solidFill>
                <a:schemeClr val="dk1"/>
              </a:solidFill>
              <a:latin typeface="Calibri"/>
              <a:ea typeface="Calibri"/>
              <a:cs typeface="Calibri"/>
              <a:sym typeface="Calibri"/>
            </a:endParaRPr>
          </a:p>
        </p:txBody>
      </p:sp>
      <p:pic>
        <p:nvPicPr>
          <p:cNvPr id="697" name="Google Shape;697;g123c18dd6f6_13_3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698" name="Google Shape;698;g123c18dd6f6_13_3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699" name="Google Shape;699;g123c18dd6f6_13_37"/>
          <p:cNvSpPr txBox="1"/>
          <p:nvPr/>
        </p:nvSpPr>
        <p:spPr>
          <a:xfrm>
            <a:off x="838200" y="2353525"/>
            <a:ext cx="9005100"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Criteria</a:t>
            </a:r>
            <a:endParaRPr b="0" i="0" sz="3600" u="none" cap="none" strike="noStrike">
              <a:solidFill>
                <a:schemeClr val="dk1"/>
              </a:solidFill>
              <a:latin typeface="Calibri"/>
              <a:ea typeface="Calibri"/>
              <a:cs typeface="Calibri"/>
              <a:sym typeface="Calibri"/>
            </a:endParaRPr>
          </a:p>
          <a:p>
            <a:pPr indent="-419100" lvl="0" marL="914400" marR="0" rtl="0" algn="l">
              <a:lnSpc>
                <a:spcPct val="90000"/>
              </a:lnSpc>
              <a:spcBef>
                <a:spcPts val="100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Unique or Provocative Idea: Took the theme in an unexpected direction that is thought provoking, attention grabbing, and memorable. </a:t>
            </a:r>
            <a:endParaRPr b="0" i="0" sz="3000" u="none" cap="none" strike="noStrike">
              <a:solidFill>
                <a:schemeClr val="dk1"/>
              </a:solidFill>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chemeClr val="dk1"/>
                </a:solidFill>
                <a:latin typeface="Calibri"/>
                <a:ea typeface="Calibri"/>
                <a:cs typeface="Calibri"/>
                <a:sym typeface="Calibri"/>
              </a:rPr>
              <a:t>May be expressed through any aspect of the work (e.g., user interface, content of story, coordination of teamwork, creative graphics, captivating application or story, user-friendliness, etc.).</a:t>
            </a:r>
            <a:endParaRPr b="0" i="0" sz="3000" u="none" cap="none" strike="noStrike">
              <a:solidFill>
                <a:schemeClr val="dk1"/>
              </a:solidFill>
              <a:latin typeface="Calibri"/>
              <a:ea typeface="Calibri"/>
              <a:cs typeface="Calibri"/>
              <a:sym typeface="Calibri"/>
            </a:endParaRPr>
          </a:p>
        </p:txBody>
      </p:sp>
      <p:sp>
        <p:nvSpPr>
          <p:cNvPr id="700" name="Google Shape;700;g123c18dd6f6_13_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701" name="Google Shape;701;g123c18dd6f6_13_37"/>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29"/>
          <p:cNvSpPr txBox="1"/>
          <p:nvPr>
            <p:ph type="title"/>
          </p:nvPr>
        </p:nvSpPr>
        <p:spPr>
          <a:xfrm>
            <a:off x="838200" y="1634125"/>
            <a:ext cx="10515600" cy="719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Highest Impact A</a:t>
            </a:r>
            <a:r>
              <a:rPr b="1" i="0" lang="en-US" sz="4400" u="none" cap="none" strike="noStrike">
                <a:solidFill>
                  <a:schemeClr val="dk1"/>
                </a:solidFill>
                <a:latin typeface="Calibri"/>
                <a:ea typeface="Calibri"/>
                <a:cs typeface="Calibri"/>
                <a:sym typeface="Calibri"/>
              </a:rPr>
              <a:t>ward</a:t>
            </a:r>
            <a:endParaRPr b="1" i="0" sz="4400" u="none" cap="none" strike="noStrike">
              <a:solidFill>
                <a:schemeClr val="dk1"/>
              </a:solidFill>
              <a:latin typeface="Calibri"/>
              <a:ea typeface="Calibri"/>
              <a:cs typeface="Calibri"/>
              <a:sym typeface="Calibri"/>
            </a:endParaRPr>
          </a:p>
        </p:txBody>
      </p:sp>
      <p:pic>
        <p:nvPicPr>
          <p:cNvPr id="708" name="Google Shape;708;p29"/>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709" name="Google Shape;709;p29"/>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710" name="Google Shape;710;p29"/>
          <p:cNvSpPr txBox="1"/>
          <p:nvPr/>
        </p:nvSpPr>
        <p:spPr>
          <a:xfrm>
            <a:off x="838200" y="2353525"/>
            <a:ext cx="7656900" cy="4103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600"/>
              <a:buFont typeface="Arial"/>
              <a:buNone/>
            </a:pPr>
            <a:r>
              <a:rPr b="0" i="0" lang="en-US" sz="3600" u="none" cap="none" strike="noStrike">
                <a:solidFill>
                  <a:schemeClr val="dk1"/>
                </a:solidFill>
                <a:latin typeface="Calibri"/>
                <a:ea typeface="Calibri"/>
                <a:cs typeface="Calibri"/>
                <a:sym typeface="Calibri"/>
              </a:rPr>
              <a:t>Criteria</a:t>
            </a:r>
            <a:endParaRPr b="0" i="0" sz="3000" u="none" cap="none" strike="noStrike">
              <a:solidFill>
                <a:schemeClr val="dk1"/>
              </a:solidFill>
              <a:latin typeface="Calibri"/>
              <a:ea typeface="Calibri"/>
              <a:cs typeface="Calibri"/>
              <a:sym typeface="Calibri"/>
            </a:endParaRPr>
          </a:p>
          <a:p>
            <a:pPr indent="-419100" lvl="0" marL="914400" marR="0" rtl="0" algn="l">
              <a:lnSpc>
                <a:spcPct val="90000"/>
              </a:lnSpc>
              <a:spcBef>
                <a:spcPts val="100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Meets the Hackathon theme</a:t>
            </a:r>
            <a:endParaRPr b="0" i="0" sz="3000" u="none" cap="none" strike="noStrike">
              <a:solidFill>
                <a:srgbClr val="222222"/>
              </a:solidFill>
              <a:highlight>
                <a:srgbClr val="FFFFFF"/>
              </a:highlight>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Clearly defined purpose</a:t>
            </a:r>
            <a:endParaRPr b="0" i="0" sz="3000" u="none" cap="none" strike="noStrike">
              <a:solidFill>
                <a:srgbClr val="222222"/>
              </a:solidFill>
              <a:highlight>
                <a:srgbClr val="FFFFFF"/>
              </a:highlight>
              <a:latin typeface="Calibri"/>
              <a:ea typeface="Calibri"/>
              <a:cs typeface="Calibri"/>
              <a:sym typeface="Calibri"/>
            </a:endParaRPr>
          </a:p>
          <a:p>
            <a:pPr indent="-419100" lvl="1" marL="1371600" marR="0" rtl="0" algn="l">
              <a:lnSpc>
                <a:spcPct val="90000"/>
              </a:lnSpc>
              <a:spcBef>
                <a:spcPts val="0"/>
              </a:spcBef>
              <a:spcAft>
                <a:spcPts val="0"/>
              </a:spcAft>
              <a:buClr>
                <a:srgbClr val="222222"/>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Meets its purpose</a:t>
            </a:r>
            <a:endParaRPr b="0" i="0" sz="3000" u="none" cap="none" strike="noStrike">
              <a:solidFill>
                <a:srgbClr val="222222"/>
              </a:solidFill>
              <a:highlight>
                <a:srgbClr val="FFFFFF"/>
              </a:highlight>
              <a:latin typeface="Calibri"/>
              <a:ea typeface="Calibri"/>
              <a:cs typeface="Calibri"/>
              <a:sym typeface="Calibri"/>
            </a:endParaRPr>
          </a:p>
          <a:p>
            <a:pPr indent="-419100" lvl="0" marL="914400" marR="0" rtl="0" algn="l">
              <a:lnSpc>
                <a:spcPct val="90000"/>
              </a:lnSpc>
              <a:spcBef>
                <a:spcPts val="0"/>
              </a:spcBef>
              <a:spcAft>
                <a:spcPts val="0"/>
              </a:spcAft>
              <a:buClr>
                <a:schemeClr val="dk1"/>
              </a:buClr>
              <a:buSzPts val="3000"/>
              <a:buFont typeface="Calibri"/>
              <a:buChar char="●"/>
            </a:pPr>
            <a:r>
              <a:rPr b="0" i="0" lang="en-US" sz="3000" u="none" cap="none" strike="noStrike">
                <a:solidFill>
                  <a:srgbClr val="222222"/>
                </a:solidFill>
                <a:highlight>
                  <a:srgbClr val="FFFFFF"/>
                </a:highlight>
                <a:latin typeface="Calibri"/>
                <a:ea typeface="Calibri"/>
                <a:cs typeface="Calibri"/>
                <a:sym typeface="Calibri"/>
              </a:rPr>
              <a:t>Suited for target users</a:t>
            </a:r>
            <a:endParaRPr b="0" i="0" sz="3000" u="none" cap="none" strike="noStrike">
              <a:solidFill>
                <a:schemeClr val="dk1"/>
              </a:solidFill>
              <a:latin typeface="Calibri"/>
              <a:ea typeface="Calibri"/>
              <a:cs typeface="Calibri"/>
              <a:sym typeface="Calibri"/>
            </a:endParaRPr>
          </a:p>
        </p:txBody>
      </p:sp>
      <p:sp>
        <p:nvSpPr>
          <p:cNvPr id="711" name="Google Shape;711;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pic>
        <p:nvPicPr>
          <p:cNvPr id="712" name="Google Shape;712;p29"/>
          <p:cNvPicPr preferRelativeResize="0"/>
          <p:nvPr/>
        </p:nvPicPr>
        <p:blipFill rotWithShape="1">
          <a:blip r:embed="rId5">
            <a:alphaModFix/>
          </a:blip>
          <a:srcRect b="0" l="0" r="0" t="0"/>
          <a:stretch/>
        </p:blipFill>
        <p:spPr>
          <a:xfrm>
            <a:off x="9715175" y="1964975"/>
            <a:ext cx="1638625" cy="2335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1f165574d8_0_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43" name="Google Shape;143;g11f165574d8_0_7"/>
          <p:cNvPicPr preferRelativeResize="0"/>
          <p:nvPr/>
        </p:nvPicPr>
        <p:blipFill rotWithShape="1">
          <a:blip r:embed="rId3">
            <a:alphaModFix/>
          </a:blip>
          <a:srcRect b="0" l="0" r="0" t="0"/>
          <a:stretch/>
        </p:blipFill>
        <p:spPr>
          <a:xfrm>
            <a:off x="0" y="1"/>
            <a:ext cx="6099047" cy="1261199"/>
          </a:xfrm>
          <a:prstGeom prst="rect">
            <a:avLst/>
          </a:prstGeom>
          <a:noFill/>
          <a:ln>
            <a:noFill/>
          </a:ln>
        </p:spPr>
      </p:pic>
      <p:pic>
        <p:nvPicPr>
          <p:cNvPr id="144" name="Google Shape;144;g11f165574d8_0_7"/>
          <p:cNvPicPr preferRelativeResize="0"/>
          <p:nvPr/>
        </p:nvPicPr>
        <p:blipFill rotWithShape="1">
          <a:blip r:embed="rId3">
            <a:alphaModFix/>
          </a:blip>
          <a:srcRect b="0" l="0" r="0" t="0"/>
          <a:stretch/>
        </p:blipFill>
        <p:spPr>
          <a:xfrm flipH="1">
            <a:off x="6099050" y="1"/>
            <a:ext cx="6099047" cy="1261199"/>
          </a:xfrm>
          <a:prstGeom prst="rect">
            <a:avLst/>
          </a:prstGeom>
          <a:noFill/>
          <a:ln>
            <a:noFill/>
          </a:ln>
        </p:spPr>
      </p:pic>
      <p:pic>
        <p:nvPicPr>
          <p:cNvPr id="145" name="Google Shape;145;g11f165574d8_0_7"/>
          <p:cNvPicPr preferRelativeResize="0"/>
          <p:nvPr/>
        </p:nvPicPr>
        <p:blipFill rotWithShape="1">
          <a:blip r:embed="rId4">
            <a:alphaModFix/>
          </a:blip>
          <a:srcRect b="32794" l="0" r="0" t="35021"/>
          <a:stretch/>
        </p:blipFill>
        <p:spPr>
          <a:xfrm>
            <a:off x="1537625" y="2363262"/>
            <a:ext cx="8987474" cy="28910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43"/>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719" name="Google Shape;719;p43"/>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720" name="Google Shape;720;p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721" name="Google Shape;721;p43"/>
          <p:cNvSpPr txBox="1"/>
          <p:nvPr>
            <p:ph type="title"/>
          </p:nvPr>
        </p:nvSpPr>
        <p:spPr>
          <a:xfrm>
            <a:off x="355050" y="1130100"/>
            <a:ext cx="50121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Youth Guidelines</a:t>
            </a:r>
            <a:endParaRPr b="1" i="0" sz="4400" u="none" cap="none" strike="noStrike">
              <a:solidFill>
                <a:schemeClr val="dk1"/>
              </a:solidFill>
              <a:latin typeface="Calibri"/>
              <a:ea typeface="Calibri"/>
              <a:cs typeface="Calibri"/>
              <a:sym typeface="Calibri"/>
            </a:endParaRPr>
          </a:p>
        </p:txBody>
      </p:sp>
      <p:sp>
        <p:nvSpPr>
          <p:cNvPr id="722" name="Google Shape;722;p43"/>
          <p:cNvSpPr txBox="1"/>
          <p:nvPr/>
        </p:nvSpPr>
        <p:spPr>
          <a:xfrm>
            <a:off x="541925" y="1937700"/>
            <a:ext cx="11260800" cy="3460200"/>
          </a:xfrm>
          <a:prstGeom prst="rect">
            <a:avLst/>
          </a:prstGeom>
          <a:noFill/>
          <a:ln>
            <a:noFill/>
          </a:ln>
        </p:spPr>
        <p:txBody>
          <a:bodyPr anchorCtr="0" anchor="t" bIns="45700" lIns="91425" spcFirstLastPara="1" rIns="91425" wrap="square" tIns="45700">
            <a:noAutofit/>
          </a:bodyPr>
          <a:lstStyle/>
          <a:p>
            <a:pPr indent="-431800" lvl="0" marL="457200" marR="0" rtl="0" algn="l">
              <a:lnSpc>
                <a:spcPct val="90000"/>
              </a:lnSpc>
              <a:spcBef>
                <a:spcPts val="100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[Organizer Name]</a:t>
            </a:r>
            <a:r>
              <a:rPr b="0" i="0" lang="en-US" sz="3200" u="none" cap="none" strike="noStrike">
                <a:solidFill>
                  <a:schemeClr val="dk1"/>
                </a:solidFill>
                <a:latin typeface="Calibri"/>
                <a:ea typeface="Calibri"/>
                <a:cs typeface="Calibri"/>
                <a:sym typeface="Calibri"/>
              </a:rPr>
              <a:t> will open your links from the Google Form spreadsheet.</a:t>
            </a:r>
            <a:endParaRPr b="0" i="0" sz="3200" u="none" cap="none" strike="noStrike">
              <a:solidFill>
                <a:schemeClr val="dk1"/>
              </a:solidFill>
              <a:latin typeface="Calibri"/>
              <a:ea typeface="Calibri"/>
              <a:cs typeface="Calibri"/>
              <a:sym typeface="Calibri"/>
            </a:endParaRPr>
          </a:p>
          <a:p>
            <a:pPr indent="-431800" lvl="0" marL="457200" marR="0" rtl="0" algn="l">
              <a:lnSpc>
                <a:spcPct val="90000"/>
              </a:lnSpc>
              <a:spcBef>
                <a:spcPts val="1000"/>
              </a:spcBef>
              <a:spcAft>
                <a:spcPts val="0"/>
              </a:spcAft>
              <a:buClr>
                <a:schemeClr val="dk1"/>
              </a:buClr>
              <a:buSzPts val="3200"/>
              <a:buFont typeface="Calibri"/>
              <a:buAutoNum type="arabicPeriod"/>
            </a:pPr>
            <a:r>
              <a:rPr b="0" i="0" lang="en-US" sz="3200" u="none" cap="none" strike="noStrike">
                <a:solidFill>
                  <a:schemeClr val="dk1"/>
                </a:solidFill>
                <a:latin typeface="Calibri"/>
                <a:ea typeface="Calibri"/>
                <a:cs typeface="Calibri"/>
                <a:sym typeface="Calibri"/>
              </a:rPr>
              <a:t> </a:t>
            </a:r>
            <a:r>
              <a:rPr b="0" i="0" lang="en-US" sz="3200" u="none" cap="none" strike="noStrike">
                <a:solidFill>
                  <a:schemeClr val="dk1"/>
                </a:solidFill>
                <a:highlight>
                  <a:srgbClr val="FFFF00"/>
                </a:highlight>
                <a:latin typeface="Calibri"/>
                <a:ea typeface="Calibri"/>
                <a:cs typeface="Calibri"/>
                <a:sym typeface="Calibri"/>
              </a:rPr>
              <a:t>3-4</a:t>
            </a:r>
            <a:r>
              <a:rPr b="0" i="0" lang="en-US" sz="3200" u="none" cap="none" strike="noStrike">
                <a:solidFill>
                  <a:schemeClr val="dk1"/>
                </a:solidFill>
                <a:latin typeface="Calibri"/>
                <a:ea typeface="Calibri"/>
                <a:cs typeface="Calibri"/>
                <a:sym typeface="Calibri"/>
              </a:rPr>
              <a:t> Minutes to Present; 1-2 Minutes for Judge Questions (Total ~5 Minutes)</a:t>
            </a:r>
            <a:endParaRPr b="0" i="0" sz="3200" u="none" cap="none" strike="noStrike">
              <a:solidFill>
                <a:schemeClr val="dk1"/>
              </a:solidFill>
              <a:latin typeface="Calibri"/>
              <a:ea typeface="Calibri"/>
              <a:cs typeface="Calibri"/>
              <a:sym typeface="Calibri"/>
            </a:endParaRPr>
          </a:p>
          <a:p>
            <a:pPr indent="-431800" lvl="0" marL="457200" marR="0" rtl="0" algn="l">
              <a:lnSpc>
                <a:spcPct val="90000"/>
              </a:lnSpc>
              <a:spcBef>
                <a:spcPts val="1000"/>
              </a:spcBef>
              <a:spcAft>
                <a:spcPts val="0"/>
              </a:spcAft>
              <a:buClr>
                <a:schemeClr val="dk1"/>
              </a:buClr>
              <a:buSzPts val="3200"/>
              <a:buFont typeface="Calibri"/>
              <a:buAutoNum type="arabicPeriod"/>
            </a:pPr>
            <a:r>
              <a:rPr lang="en-US" sz="3200">
                <a:solidFill>
                  <a:schemeClr val="dk1"/>
                </a:solidFill>
                <a:highlight>
                  <a:srgbClr val="FFFF00"/>
                </a:highlight>
                <a:latin typeface="Calibri"/>
                <a:ea typeface="Calibri"/>
                <a:cs typeface="Calibri"/>
                <a:sym typeface="Calibri"/>
              </a:rPr>
              <a:t>Morgan</a:t>
            </a:r>
            <a:r>
              <a:rPr b="0" i="0" lang="en-US" sz="3200" u="none" cap="none" strike="noStrike">
                <a:solidFill>
                  <a:schemeClr val="dk1"/>
                </a:solidFill>
                <a:latin typeface="Calibri"/>
                <a:ea typeface="Calibri"/>
                <a:cs typeface="Calibri"/>
                <a:sym typeface="Calibri"/>
              </a:rPr>
              <a:t> is our Timekeeper.  </a:t>
            </a:r>
            <a:r>
              <a:rPr lang="en-US" sz="3200">
                <a:solidFill>
                  <a:schemeClr val="dk1"/>
                </a:solidFill>
                <a:latin typeface="Calibri"/>
                <a:ea typeface="Calibri"/>
                <a:cs typeface="Calibri"/>
                <a:sym typeface="Calibri"/>
              </a:rPr>
              <a:t>She </a:t>
            </a:r>
            <a:r>
              <a:rPr b="0" i="0" lang="en-US" sz="3200" u="none" cap="none" strike="noStrike">
                <a:solidFill>
                  <a:schemeClr val="dk1"/>
                </a:solidFill>
                <a:latin typeface="Calibri"/>
                <a:ea typeface="Calibri"/>
                <a:cs typeface="Calibri"/>
                <a:sym typeface="Calibri"/>
              </a:rPr>
              <a:t>will hold up cards at the….</a:t>
            </a:r>
            <a:endParaRPr b="0" i="0" sz="3200" u="none" cap="none" strike="noStrike">
              <a:solidFill>
                <a:schemeClr val="dk1"/>
              </a:solidFill>
              <a:latin typeface="Calibri"/>
              <a:ea typeface="Calibri"/>
              <a:cs typeface="Calibri"/>
              <a:sym typeface="Calibri"/>
            </a:endParaRPr>
          </a:p>
          <a:p>
            <a:pPr indent="-431800" lvl="1" marL="914400" marR="0" rtl="0" algn="l">
              <a:lnSpc>
                <a:spcPct val="90000"/>
              </a:lnSpc>
              <a:spcBef>
                <a:spcPts val="100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3-minute mark (presentation should end soon)</a:t>
            </a:r>
            <a:endParaRPr b="0" i="0" sz="3200" u="none" cap="none" strike="noStrike">
              <a:solidFill>
                <a:schemeClr val="dk1"/>
              </a:solidFill>
              <a:latin typeface="Calibri"/>
              <a:ea typeface="Calibri"/>
              <a:cs typeface="Calibri"/>
              <a:sym typeface="Calibri"/>
            </a:endParaRPr>
          </a:p>
          <a:p>
            <a:pPr indent="-431800" lvl="1" marL="914400" marR="0" rtl="0" algn="l">
              <a:lnSpc>
                <a:spcPct val="9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4-minute mark (presentation should be done; Q&amp;A start</a:t>
            </a:r>
            <a:r>
              <a:rPr lang="en-US" sz="3200">
                <a:solidFill>
                  <a:schemeClr val="dk1"/>
                </a:solidFill>
                <a:latin typeface="Calibri"/>
                <a:ea typeface="Calibri"/>
                <a:cs typeface="Calibri"/>
                <a:sym typeface="Calibri"/>
              </a:rPr>
              <a:t>s</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a:p>
            <a:pPr indent="-431800" lvl="1" marL="914400" marR="0" rtl="0" algn="l">
              <a:lnSpc>
                <a:spcPct val="90000"/>
              </a:lnSpc>
              <a:spcBef>
                <a:spcPts val="0"/>
              </a:spcBef>
              <a:spcAft>
                <a:spcPts val="0"/>
              </a:spcAft>
              <a:buClr>
                <a:schemeClr val="dk1"/>
              </a:buClr>
              <a:buSzPts val="3200"/>
              <a:buFont typeface="Calibri"/>
              <a:buChar char="○"/>
            </a:pPr>
            <a:r>
              <a:rPr b="0" i="0" lang="en-US" sz="3200" u="none" cap="none" strike="noStrike">
                <a:solidFill>
                  <a:schemeClr val="dk1"/>
                </a:solidFill>
                <a:latin typeface="Calibri"/>
                <a:ea typeface="Calibri"/>
                <a:cs typeface="Calibri"/>
                <a:sym typeface="Calibri"/>
              </a:rPr>
              <a:t>5-minute mark (your answers</a:t>
            </a:r>
            <a:r>
              <a:rPr lang="en-US" sz="3200">
                <a:solidFill>
                  <a:schemeClr val="dk1"/>
                </a:solidFill>
                <a:latin typeface="Calibri"/>
                <a:ea typeface="Calibri"/>
                <a:cs typeface="Calibri"/>
                <a:sym typeface="Calibri"/>
              </a:rPr>
              <a:t>/explanations </a:t>
            </a:r>
            <a:r>
              <a:rPr b="0" i="0" lang="en-US" sz="3200" u="none" cap="none" strike="noStrike">
                <a:solidFill>
                  <a:schemeClr val="dk1"/>
                </a:solidFill>
                <a:latin typeface="Calibri"/>
                <a:ea typeface="Calibri"/>
                <a:cs typeface="Calibri"/>
                <a:sym typeface="Calibri"/>
              </a:rPr>
              <a:t>wrap up ASAP)</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723" name="Google Shape;723;p43"/>
          <p:cNvSpPr txBox="1"/>
          <p:nvPr/>
        </p:nvSpPr>
        <p:spPr>
          <a:xfrm>
            <a:off x="11447650" y="5640850"/>
            <a:ext cx="621900" cy="108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5"/>
              </a:rPr>
              <a:t>K1</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6"/>
              </a:rPr>
              <a:t>K2</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7"/>
              </a:rPr>
              <a:t>K3</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Calibri"/>
                <a:ea typeface="Calibri"/>
                <a:cs typeface="Calibri"/>
                <a:sym typeface="Calibri"/>
                <a:hlinkClick r:id="rId8"/>
              </a:rPr>
              <a:t>K4</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728" name="Shape 728"/>
        <p:cNvGrpSpPr/>
        <p:nvPr/>
      </p:nvGrpSpPr>
      <p:grpSpPr>
        <a:xfrm>
          <a:off x="0" y="0"/>
          <a:ext cx="0" cy="0"/>
          <a:chOff x="0" y="0"/>
          <a:chExt cx="0" cy="0"/>
        </a:xfrm>
      </p:grpSpPr>
      <p:sp>
        <p:nvSpPr>
          <p:cNvPr id="729" name="Google Shape;729;g123f6955889_0_14"/>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23f6955889_0_14"/>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Advanced</a:t>
            </a:r>
            <a:r>
              <a:rPr b="1" lang="en-US" sz="4400"/>
              <a:t> Presentations</a:t>
            </a:r>
            <a:r>
              <a:rPr lang="en-US" sz="4400"/>
              <a:t> </a:t>
            </a:r>
            <a:endParaRPr sz="4400"/>
          </a:p>
          <a:p>
            <a:pPr indent="0" lvl="0" marL="0" rtl="0" algn="l">
              <a:spcBef>
                <a:spcPts val="1000"/>
              </a:spcBef>
              <a:spcAft>
                <a:spcPts val="0"/>
              </a:spcAft>
              <a:buNone/>
            </a:pPr>
            <a:r>
              <a:t/>
            </a:r>
            <a:endParaRPr sz="4400"/>
          </a:p>
          <a:p>
            <a:pPr indent="0" lvl="0" marL="0" rtl="0" algn="l">
              <a:spcBef>
                <a:spcPts val="1000"/>
              </a:spcBef>
              <a:spcAft>
                <a:spcPts val="0"/>
              </a:spcAft>
              <a:buNone/>
            </a:pPr>
            <a:r>
              <a:rPr i="1" lang="en-US" sz="4400"/>
              <a:t>(&amp; Youth Judge Deliberations in Background)</a:t>
            </a:r>
            <a:endParaRPr i="1" sz="4400"/>
          </a:p>
          <a:p>
            <a:pPr indent="0" lvl="0" marL="0" rtl="0" algn="l">
              <a:spcBef>
                <a:spcPts val="1000"/>
              </a:spcBef>
              <a:spcAft>
                <a:spcPts val="0"/>
              </a:spcAft>
              <a:buNone/>
            </a:pPr>
            <a:r>
              <a:t/>
            </a:r>
            <a:endParaRPr sz="4400"/>
          </a:p>
        </p:txBody>
      </p:sp>
      <p:sp>
        <p:nvSpPr>
          <p:cNvPr id="731" name="Google Shape;731;g123f6955889_0_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736" name="Shape 736"/>
        <p:cNvGrpSpPr/>
        <p:nvPr/>
      </p:nvGrpSpPr>
      <p:grpSpPr>
        <a:xfrm>
          <a:off x="0" y="0"/>
          <a:ext cx="0" cy="0"/>
          <a:chOff x="0" y="0"/>
          <a:chExt cx="0" cy="0"/>
        </a:xfrm>
      </p:grpSpPr>
      <p:sp>
        <p:nvSpPr>
          <p:cNvPr id="737" name="Google Shape;737;g123f6955889_0_42"/>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5800"/>
              <a:t>~5:00</a:t>
            </a:r>
            <a:r>
              <a:rPr b="1" lang="en-US" sz="5800"/>
              <a:t> PM </a:t>
            </a:r>
            <a:r>
              <a:rPr b="1" lang="en-US" sz="5800"/>
              <a:t>- No Room Change</a:t>
            </a:r>
            <a:r>
              <a:rPr b="1" lang="en-US" sz="5800"/>
              <a:t> </a:t>
            </a:r>
            <a:endParaRPr b="1" sz="5800"/>
          </a:p>
        </p:txBody>
      </p:sp>
      <p:sp>
        <p:nvSpPr>
          <p:cNvPr id="738" name="Google Shape;738;g123f6955889_0_42"/>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Filler</a:t>
            </a:r>
            <a:r>
              <a:rPr b="1" lang="en-US" sz="4400"/>
              <a:t> Activities </a:t>
            </a:r>
            <a:endParaRPr b="1" sz="4400"/>
          </a:p>
          <a:p>
            <a:pPr indent="0" lvl="0" marL="0" rtl="0" algn="l">
              <a:spcBef>
                <a:spcPts val="1000"/>
              </a:spcBef>
              <a:spcAft>
                <a:spcPts val="0"/>
              </a:spcAft>
              <a:buNone/>
            </a:pPr>
            <a:r>
              <a:rPr b="1" lang="en-US" sz="4400"/>
              <a:t>Awards Ceremony</a:t>
            </a:r>
            <a:endParaRPr b="1" sz="4400"/>
          </a:p>
        </p:txBody>
      </p:sp>
      <p:sp>
        <p:nvSpPr>
          <p:cNvPr id="739" name="Google Shape;739;g123f6955889_0_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744" name="Shape 744"/>
        <p:cNvGrpSpPr/>
        <p:nvPr/>
      </p:nvGrpSpPr>
      <p:grpSpPr>
        <a:xfrm>
          <a:off x="0" y="0"/>
          <a:ext cx="0" cy="0"/>
          <a:chOff x="0" y="0"/>
          <a:chExt cx="0" cy="0"/>
        </a:xfrm>
      </p:grpSpPr>
      <p:sp>
        <p:nvSpPr>
          <p:cNvPr id="745" name="Google Shape;745;g123f6955889_0_65"/>
          <p:cNvSpPr txBox="1"/>
          <p:nvPr>
            <p:ph idx="1" type="body"/>
          </p:nvPr>
        </p:nvSpPr>
        <p:spPr>
          <a:xfrm>
            <a:off x="838200" y="654750"/>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Filler Activities</a:t>
            </a:r>
            <a:r>
              <a:rPr lang="en-US" sz="4400"/>
              <a:t> (</a:t>
            </a:r>
            <a:r>
              <a:rPr i="1" lang="en-US" sz="4400"/>
              <a:t>with Advanced Judging in Background)</a:t>
            </a:r>
            <a:endParaRPr i="1" sz="4400"/>
          </a:p>
          <a:p>
            <a:pPr indent="-508000" lvl="0" marL="457200" rtl="0" algn="l">
              <a:spcBef>
                <a:spcPts val="1000"/>
              </a:spcBef>
              <a:spcAft>
                <a:spcPts val="0"/>
              </a:spcAft>
              <a:buSzPts val="4400"/>
              <a:buChar char="•"/>
            </a:pPr>
            <a:r>
              <a:rPr lang="en-US" sz="4400"/>
              <a:t>Feedback Survey (4-5 Minutes)</a:t>
            </a:r>
            <a:endParaRPr sz="4400"/>
          </a:p>
          <a:p>
            <a:pPr indent="-508000" lvl="0" marL="457200" rtl="0" algn="l">
              <a:spcBef>
                <a:spcPts val="0"/>
              </a:spcBef>
              <a:spcAft>
                <a:spcPts val="0"/>
              </a:spcAft>
              <a:buSzPts val="4400"/>
              <a:buChar char="•"/>
            </a:pPr>
            <a:r>
              <a:rPr lang="en-US" sz="4400"/>
              <a:t>Bingo Winner Prize</a:t>
            </a:r>
            <a:endParaRPr sz="4400"/>
          </a:p>
          <a:p>
            <a:pPr indent="-508000" lvl="0" marL="457200" rtl="0" algn="l">
              <a:spcBef>
                <a:spcPts val="0"/>
              </a:spcBef>
              <a:spcAft>
                <a:spcPts val="0"/>
              </a:spcAft>
              <a:buSzPts val="4400"/>
              <a:buChar char="•"/>
            </a:pPr>
            <a:r>
              <a:rPr lang="en-US" sz="4400"/>
              <a:t>Bingo Drawing Prize</a:t>
            </a:r>
            <a:endParaRPr sz="4400"/>
          </a:p>
          <a:p>
            <a:pPr indent="-508000" lvl="0" marL="457200" rtl="0" algn="l">
              <a:spcBef>
                <a:spcPts val="0"/>
              </a:spcBef>
              <a:spcAft>
                <a:spcPts val="0"/>
              </a:spcAft>
              <a:buSzPts val="4400"/>
              <a:buChar char="•"/>
            </a:pPr>
            <a:r>
              <a:rPr lang="en-US" sz="4400"/>
              <a:t>Lanyard Return Prize</a:t>
            </a:r>
            <a:endParaRPr sz="4400"/>
          </a:p>
          <a:p>
            <a:pPr indent="-508000" lvl="0" marL="457200" rtl="0" algn="l">
              <a:spcBef>
                <a:spcPts val="0"/>
              </a:spcBef>
              <a:spcAft>
                <a:spcPts val="0"/>
              </a:spcAft>
              <a:buSzPts val="4400"/>
              <a:buChar char="•"/>
            </a:pPr>
            <a:r>
              <a:rPr lang="en-US" sz="4400"/>
              <a:t>Trivia-based Questions for Prizes</a:t>
            </a:r>
            <a:endParaRPr sz="4400"/>
          </a:p>
          <a:p>
            <a:pPr indent="-508000" lvl="0" marL="457200" rtl="0" algn="l">
              <a:spcBef>
                <a:spcPts val="0"/>
              </a:spcBef>
              <a:spcAft>
                <a:spcPts val="0"/>
              </a:spcAft>
              <a:buSzPts val="4400"/>
              <a:buChar char="•"/>
            </a:pPr>
            <a:r>
              <a:rPr lang="en-US" sz="4400"/>
              <a:t>Announcements About Upcoming Events and Opportunities</a:t>
            </a:r>
            <a:endParaRPr sz="4400"/>
          </a:p>
        </p:txBody>
      </p:sp>
      <p:sp>
        <p:nvSpPr>
          <p:cNvPr id="746" name="Google Shape;746;g123f6955889_0_6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f3dc905c21_0_7"/>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753" name="Google Shape;753;gf3dc905c21_0_7"/>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754" name="Google Shape;754;gf3dc905c21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755" name="Google Shape;755;gf3dc905c21_0_7"/>
          <p:cNvSpPr txBox="1"/>
          <p:nvPr>
            <p:ph type="title"/>
          </p:nvPr>
        </p:nvSpPr>
        <p:spPr>
          <a:xfrm>
            <a:off x="1137750" y="1074850"/>
            <a:ext cx="10079100" cy="1653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Help Us Make the Hackathon Better! </a:t>
            </a:r>
            <a:endParaRPr b="1"/>
          </a:p>
          <a:p>
            <a:pPr indent="0" lvl="0" marL="0" marR="0" rtl="0" algn="l">
              <a:lnSpc>
                <a:spcPct val="90000"/>
              </a:lnSpc>
              <a:spcBef>
                <a:spcPts val="0"/>
              </a:spcBef>
              <a:spcAft>
                <a:spcPts val="0"/>
              </a:spcAft>
              <a:buClr>
                <a:schemeClr val="dk1"/>
              </a:buClr>
              <a:buSzPts val="1400"/>
              <a:buFont typeface="Calibri"/>
              <a:buNone/>
            </a:pPr>
            <a:r>
              <a:rPr lang="en-US"/>
              <a:t>Event Feedback</a:t>
            </a:r>
            <a:endParaRPr i="0" sz="4400" u="none" cap="none" strike="noStrike">
              <a:solidFill>
                <a:schemeClr val="dk1"/>
              </a:solidFill>
            </a:endParaRPr>
          </a:p>
        </p:txBody>
      </p:sp>
      <p:sp>
        <p:nvSpPr>
          <p:cNvPr id="756" name="Google Shape;756;gf3dc905c21_0_7"/>
          <p:cNvSpPr txBox="1"/>
          <p:nvPr/>
        </p:nvSpPr>
        <p:spPr>
          <a:xfrm>
            <a:off x="1460100" y="2812450"/>
            <a:ext cx="9893700" cy="3460200"/>
          </a:xfrm>
          <a:prstGeom prst="rect">
            <a:avLst/>
          </a:prstGeom>
          <a:noFill/>
          <a:ln>
            <a:noFill/>
          </a:ln>
        </p:spPr>
        <p:txBody>
          <a:bodyPr anchorCtr="0" anchor="t" bIns="45700" lIns="91425" spcFirstLastPara="1" rIns="91425" wrap="square" tIns="45700">
            <a:noAutofit/>
          </a:bodyPr>
          <a:lstStyle/>
          <a:p>
            <a:pPr indent="-431800" lvl="0" marL="457200" marR="0" rtl="0" algn="l">
              <a:lnSpc>
                <a:spcPct val="150000"/>
              </a:lnSpc>
              <a:spcBef>
                <a:spcPts val="100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~4 minutes</a:t>
            </a:r>
            <a:endParaRPr sz="3200">
              <a:solidFill>
                <a:schemeClr val="dk1"/>
              </a:solidFill>
              <a:latin typeface="Calibri"/>
              <a:ea typeface="Calibri"/>
              <a:cs typeface="Calibri"/>
              <a:sym typeface="Calibri"/>
            </a:endParaRPr>
          </a:p>
          <a:p>
            <a:pPr indent="-431800" lvl="0" marL="457200" marR="0" rtl="0" algn="l">
              <a:lnSpc>
                <a:spcPct val="150000"/>
              </a:lnSpc>
              <a:spcBef>
                <a:spcPts val="0"/>
              </a:spcBef>
              <a:spcAft>
                <a:spcPts val="0"/>
              </a:spcAft>
              <a:buClr>
                <a:schemeClr val="dk1"/>
              </a:buClr>
              <a:buSzPts val="3200"/>
              <a:buFont typeface="Calibri"/>
              <a:buChar char="●"/>
            </a:pPr>
            <a:r>
              <a:rPr lang="en-US" sz="3200" u="sng">
                <a:solidFill>
                  <a:schemeClr val="dk1"/>
                </a:solidFill>
                <a:latin typeface="Calibri"/>
                <a:ea typeface="Calibri"/>
                <a:cs typeface="Calibri"/>
                <a:sym typeface="Calibri"/>
              </a:rPr>
              <a:t>Debrief Session in 2 Weeks</a:t>
            </a:r>
            <a:r>
              <a:rPr lang="en-US" sz="3200">
                <a:solidFill>
                  <a:schemeClr val="dk1"/>
                </a:solidFill>
                <a:latin typeface="Calibri"/>
                <a:ea typeface="Calibri"/>
                <a:cs typeface="Calibri"/>
                <a:sym typeface="Calibri"/>
              </a:rPr>
              <a:t>: All Event Organizers + Sharing with UWG Continuing Ed &amp; Fusion Center</a:t>
            </a:r>
            <a:endParaRPr sz="3200">
              <a:solidFill>
                <a:schemeClr val="dk1"/>
              </a:solidFill>
              <a:latin typeface="Calibri"/>
              <a:ea typeface="Calibri"/>
              <a:cs typeface="Calibri"/>
              <a:sym typeface="Calibri"/>
            </a:endParaRPr>
          </a:p>
          <a:p>
            <a:pPr indent="-431800" lvl="0" marL="457200" rtl="0" algn="l">
              <a:lnSpc>
                <a:spcPct val="150000"/>
              </a:lnSpc>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Leave paper on table or pass to volunteer.</a:t>
            </a:r>
            <a:endParaRPr sz="32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123b344d457_0_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763" name="Google Shape;763;g123b344d457_0_23"/>
          <p:cNvSpPr txBox="1"/>
          <p:nvPr/>
        </p:nvSpPr>
        <p:spPr>
          <a:xfrm>
            <a:off x="410313" y="187075"/>
            <a:ext cx="11216400" cy="77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CC0000"/>
                </a:solidFill>
              </a:rPr>
              <a:t>UWG Summer Camps 2022</a:t>
            </a:r>
            <a:endParaRPr b="1" sz="3600">
              <a:solidFill>
                <a:srgbClr val="CC0000"/>
              </a:solidFill>
            </a:endParaRPr>
          </a:p>
        </p:txBody>
      </p:sp>
      <p:sp>
        <p:nvSpPr>
          <p:cNvPr id="764" name="Google Shape;764;g123b344d457_0_23"/>
          <p:cNvSpPr txBox="1"/>
          <p:nvPr/>
        </p:nvSpPr>
        <p:spPr>
          <a:xfrm>
            <a:off x="463396" y="1022900"/>
            <a:ext cx="11216400" cy="53715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US" sz="1800">
                <a:solidFill>
                  <a:srgbClr val="114DB5"/>
                </a:solidFill>
              </a:rPr>
              <a:t>Let your 6th -12th grader spend a week or more at any of these fantastic camps!</a:t>
            </a:r>
            <a:endParaRPr b="1" sz="1800">
              <a:solidFill>
                <a:srgbClr val="114DB5"/>
              </a:solidFill>
            </a:endParaRPr>
          </a:p>
          <a:p>
            <a:pPr indent="0" lvl="0" marL="0" rtl="0" algn="ctr">
              <a:lnSpc>
                <a:spcPct val="150000"/>
              </a:lnSpc>
              <a:spcBef>
                <a:spcPts val="1200"/>
              </a:spcBef>
              <a:spcAft>
                <a:spcPts val="0"/>
              </a:spcAft>
              <a:buNone/>
            </a:pPr>
            <a:r>
              <a:rPr lang="en-US" sz="1500">
                <a:solidFill>
                  <a:srgbClr val="000000"/>
                </a:solidFill>
              </a:rPr>
              <a:t>The University of West Georgia summer Camps offer a </a:t>
            </a:r>
            <a:r>
              <a:rPr b="1" lang="en-US" sz="1500">
                <a:solidFill>
                  <a:srgbClr val="000000"/>
                </a:solidFill>
              </a:rPr>
              <a:t>unique experience</a:t>
            </a:r>
            <a:r>
              <a:rPr lang="en-US" sz="1500">
                <a:solidFill>
                  <a:srgbClr val="000000"/>
                </a:solidFill>
              </a:rPr>
              <a:t> for sixth through twelfth graders looking to</a:t>
            </a:r>
            <a:r>
              <a:rPr b="1" lang="en-US" sz="1500">
                <a:solidFill>
                  <a:srgbClr val="000000"/>
                </a:solidFill>
              </a:rPr>
              <a:t> explore their passions</a:t>
            </a:r>
            <a:r>
              <a:rPr lang="en-US" sz="1500">
                <a:solidFill>
                  <a:srgbClr val="000000"/>
                </a:solidFill>
              </a:rPr>
              <a:t>, make </a:t>
            </a:r>
            <a:r>
              <a:rPr b="1" lang="en-US" sz="1500">
                <a:solidFill>
                  <a:srgbClr val="000000"/>
                </a:solidFill>
              </a:rPr>
              <a:t>new friends</a:t>
            </a:r>
            <a:r>
              <a:rPr lang="en-US" sz="1500">
                <a:solidFill>
                  <a:srgbClr val="000000"/>
                </a:solidFill>
              </a:rPr>
              <a:t>, and </a:t>
            </a:r>
            <a:r>
              <a:rPr b="1" lang="en-US" sz="1500">
                <a:solidFill>
                  <a:srgbClr val="000000"/>
                </a:solidFill>
              </a:rPr>
              <a:t>learn</a:t>
            </a:r>
            <a:r>
              <a:rPr lang="en-US" sz="1500">
                <a:solidFill>
                  <a:srgbClr val="000000"/>
                </a:solidFill>
              </a:rPr>
              <a:t> a lot along the way. All weekly sessions run Monday to Friday, from June 6th through July 22nd. Sign up for one or </a:t>
            </a:r>
            <a:r>
              <a:rPr b="1" lang="en-US" sz="1500">
                <a:solidFill>
                  <a:srgbClr val="000000"/>
                </a:solidFill>
              </a:rPr>
              <a:t>as many as you want!</a:t>
            </a:r>
            <a:r>
              <a:rPr lang="en-US" sz="1500">
                <a:solidFill>
                  <a:srgbClr val="000000"/>
                </a:solidFill>
              </a:rPr>
              <a:t> Some camps offered are:</a:t>
            </a:r>
            <a:endParaRPr sz="1500">
              <a:solidFill>
                <a:srgbClr val="000000"/>
              </a:solidFill>
            </a:endParaRPr>
          </a:p>
          <a:p>
            <a:pPr indent="0" lvl="0" marL="0" rtl="0" algn="ctr">
              <a:spcBef>
                <a:spcPts val="1200"/>
              </a:spcBef>
              <a:spcAft>
                <a:spcPts val="0"/>
              </a:spcAft>
              <a:buNone/>
            </a:pPr>
            <a:r>
              <a:rPr b="1" lang="en-US" sz="1500">
                <a:solidFill>
                  <a:srgbClr val="000000"/>
                </a:solidFill>
              </a:rPr>
              <a:t>Mad Scientist </a:t>
            </a:r>
            <a:r>
              <a:rPr b="1" lang="en-US" sz="2100">
                <a:solidFill>
                  <a:srgbClr val="000000"/>
                </a:solidFill>
              </a:rPr>
              <a:t>|</a:t>
            </a:r>
            <a:r>
              <a:rPr b="1" lang="en-US" sz="1500">
                <a:solidFill>
                  <a:srgbClr val="000000"/>
                </a:solidFill>
              </a:rPr>
              <a:t> Filmmaking </a:t>
            </a:r>
            <a:r>
              <a:rPr b="1" lang="en-US" sz="2100">
                <a:solidFill>
                  <a:srgbClr val="000000"/>
                </a:solidFill>
              </a:rPr>
              <a:t>|</a:t>
            </a:r>
            <a:r>
              <a:rPr b="1" lang="en-US" sz="1500">
                <a:solidFill>
                  <a:srgbClr val="000000"/>
                </a:solidFill>
              </a:rPr>
              <a:t> Shark Tank </a:t>
            </a:r>
            <a:r>
              <a:rPr b="1" lang="en-US" sz="2100">
                <a:solidFill>
                  <a:srgbClr val="000000"/>
                </a:solidFill>
              </a:rPr>
              <a:t>|</a:t>
            </a:r>
            <a:r>
              <a:rPr b="1" lang="en-US" sz="1500">
                <a:solidFill>
                  <a:srgbClr val="000000"/>
                </a:solidFill>
              </a:rPr>
              <a:t> CSI Forensic Science </a:t>
            </a:r>
            <a:endParaRPr b="1" sz="1500">
              <a:solidFill>
                <a:srgbClr val="000000"/>
              </a:solidFill>
            </a:endParaRPr>
          </a:p>
          <a:p>
            <a:pPr indent="0" lvl="0" marL="0" rtl="0" algn="ctr">
              <a:spcBef>
                <a:spcPts val="0"/>
              </a:spcBef>
              <a:spcAft>
                <a:spcPts val="0"/>
              </a:spcAft>
              <a:buNone/>
            </a:pPr>
            <a:r>
              <a:rPr b="1" lang="en-US" sz="1500">
                <a:solidFill>
                  <a:srgbClr val="000000"/>
                </a:solidFill>
              </a:rPr>
              <a:t>Game Design &amp; Development </a:t>
            </a:r>
            <a:r>
              <a:rPr b="1" lang="en-US" sz="2100">
                <a:solidFill>
                  <a:srgbClr val="000000"/>
                </a:solidFill>
              </a:rPr>
              <a:t>|</a:t>
            </a:r>
            <a:r>
              <a:rPr b="1" lang="en-US" sz="1500">
                <a:solidFill>
                  <a:srgbClr val="000000"/>
                </a:solidFill>
              </a:rPr>
              <a:t> Archeology </a:t>
            </a:r>
            <a:r>
              <a:rPr b="1" lang="en-US" sz="2100">
                <a:solidFill>
                  <a:srgbClr val="000000"/>
                </a:solidFill>
              </a:rPr>
              <a:t>|</a:t>
            </a:r>
            <a:r>
              <a:rPr b="1" lang="en-US" sz="1500">
                <a:solidFill>
                  <a:srgbClr val="000000"/>
                </a:solidFill>
              </a:rPr>
              <a:t> Esports </a:t>
            </a:r>
            <a:r>
              <a:rPr b="1" lang="en-US" sz="2100">
                <a:solidFill>
                  <a:srgbClr val="000000"/>
                </a:solidFill>
              </a:rPr>
              <a:t>|</a:t>
            </a:r>
            <a:r>
              <a:rPr b="1" lang="en-US" sz="1500">
                <a:solidFill>
                  <a:srgbClr val="000000"/>
                </a:solidFill>
              </a:rPr>
              <a:t> Art </a:t>
            </a:r>
            <a:r>
              <a:rPr b="1" lang="en-US" sz="2100">
                <a:solidFill>
                  <a:srgbClr val="000000"/>
                </a:solidFill>
              </a:rPr>
              <a:t>|</a:t>
            </a:r>
            <a:r>
              <a:rPr b="1" lang="en-US" sz="1500">
                <a:solidFill>
                  <a:srgbClr val="000000"/>
                </a:solidFill>
              </a:rPr>
              <a:t> and more!</a:t>
            </a:r>
            <a:endParaRPr b="1" sz="1500">
              <a:solidFill>
                <a:srgbClr val="000000"/>
              </a:solidFill>
            </a:endParaRPr>
          </a:p>
          <a:p>
            <a:pPr indent="0" lvl="0" marL="0" rtl="0" algn="ctr">
              <a:spcBef>
                <a:spcPts val="0"/>
              </a:spcBef>
              <a:spcAft>
                <a:spcPts val="0"/>
              </a:spcAft>
              <a:buNone/>
            </a:pPr>
            <a:r>
              <a:t/>
            </a:r>
            <a:endParaRPr b="1" sz="1500">
              <a:solidFill>
                <a:srgbClr val="000000"/>
              </a:solidFill>
            </a:endParaRPr>
          </a:p>
          <a:p>
            <a:pPr indent="0" lvl="0" marL="0" rtl="0" algn="ctr">
              <a:lnSpc>
                <a:spcPct val="150000"/>
              </a:lnSpc>
              <a:spcBef>
                <a:spcPts val="0"/>
              </a:spcBef>
              <a:spcAft>
                <a:spcPts val="0"/>
              </a:spcAft>
              <a:buNone/>
            </a:pPr>
            <a:r>
              <a:rPr lang="en-US" sz="1564">
                <a:solidFill>
                  <a:srgbClr val="000000"/>
                </a:solidFill>
              </a:rPr>
              <a:t>For those looking for </a:t>
            </a:r>
            <a:r>
              <a:rPr b="1" lang="en-US" sz="1564">
                <a:solidFill>
                  <a:srgbClr val="000000"/>
                </a:solidFill>
              </a:rPr>
              <a:t>additional opportunities</a:t>
            </a:r>
            <a:r>
              <a:rPr lang="en-US" sz="1564">
                <a:solidFill>
                  <a:srgbClr val="000000"/>
                </a:solidFill>
              </a:rPr>
              <a:t> — sign up for the Wolf Recreational Experience, Pre-Camp Opportunities (7:30 AM-9:00 AM) and Post Camp Opportunities (3:00 PM-5:30 PM)</a:t>
            </a:r>
            <a:endParaRPr sz="1564">
              <a:solidFill>
                <a:srgbClr val="000000"/>
              </a:solidFill>
            </a:endParaRPr>
          </a:p>
          <a:p>
            <a:pPr indent="0" lvl="0" marL="0" rtl="0" algn="ctr">
              <a:spcBef>
                <a:spcPts val="1200"/>
              </a:spcBef>
              <a:spcAft>
                <a:spcPts val="0"/>
              </a:spcAft>
              <a:buNone/>
            </a:pPr>
            <a:r>
              <a:rPr b="1" lang="en-US" sz="2900">
                <a:solidFill>
                  <a:srgbClr val="CC0000"/>
                </a:solidFill>
              </a:rPr>
              <a:t>Explore. Learn. Fun.</a:t>
            </a:r>
            <a:endParaRPr b="1" sz="2900">
              <a:solidFill>
                <a:srgbClr val="CC0000"/>
              </a:solidFill>
            </a:endParaRPr>
          </a:p>
          <a:p>
            <a:pPr indent="0" lvl="0" marL="0" rtl="0" algn="l">
              <a:lnSpc>
                <a:spcPct val="115000"/>
              </a:lnSpc>
              <a:spcBef>
                <a:spcPts val="1200"/>
              </a:spcBef>
              <a:spcAft>
                <a:spcPts val="0"/>
              </a:spcAft>
              <a:buNone/>
            </a:pPr>
            <a:r>
              <a:t/>
            </a:r>
            <a:endParaRPr sz="1800">
              <a:solidFill>
                <a:srgbClr val="114DB5"/>
              </a:solidFill>
            </a:endParaRPr>
          </a:p>
          <a:p>
            <a:pPr indent="0" lvl="0" marL="0" rtl="0" algn="l">
              <a:lnSpc>
                <a:spcPct val="115000"/>
              </a:lnSpc>
              <a:spcBef>
                <a:spcPts val="1200"/>
              </a:spcBef>
              <a:spcAft>
                <a:spcPts val="1200"/>
              </a:spcAft>
              <a:buNone/>
            </a:pPr>
            <a:r>
              <a:t/>
            </a:r>
            <a:endParaRPr sz="1800"/>
          </a:p>
        </p:txBody>
      </p:sp>
      <p:sp>
        <p:nvSpPr>
          <p:cNvPr id="765" name="Google Shape;765;g123b344d457_0_23"/>
          <p:cNvSpPr/>
          <p:nvPr/>
        </p:nvSpPr>
        <p:spPr>
          <a:xfrm>
            <a:off x="0" y="5306025"/>
            <a:ext cx="12192000" cy="1551900"/>
          </a:xfrm>
          <a:prstGeom prst="rect">
            <a:avLst/>
          </a:prstGeom>
          <a:solidFill>
            <a:srgbClr val="114DB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6" name="Google Shape;766;g123b344d457_0_23"/>
          <p:cNvPicPr preferRelativeResize="0"/>
          <p:nvPr/>
        </p:nvPicPr>
        <p:blipFill>
          <a:blip r:embed="rId3">
            <a:alphaModFix/>
          </a:blip>
          <a:stretch>
            <a:fillRect/>
          </a:stretch>
        </p:blipFill>
        <p:spPr>
          <a:xfrm>
            <a:off x="803381" y="5305993"/>
            <a:ext cx="1518079" cy="1552006"/>
          </a:xfrm>
          <a:prstGeom prst="rect">
            <a:avLst/>
          </a:prstGeom>
          <a:noFill/>
          <a:ln>
            <a:noFill/>
          </a:ln>
        </p:spPr>
      </p:pic>
      <p:sp>
        <p:nvSpPr>
          <p:cNvPr id="767" name="Google Shape;767;g123b344d457_0_23"/>
          <p:cNvSpPr txBox="1"/>
          <p:nvPr/>
        </p:nvSpPr>
        <p:spPr>
          <a:xfrm>
            <a:off x="1623711" y="5458879"/>
            <a:ext cx="10071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rgbClr val="FFFFFF"/>
                </a:solidFill>
              </a:rPr>
              <a:t>LEARN MORE ABOUT ALL OF UWG SUMMER CAMPS!</a:t>
            </a:r>
            <a:endParaRPr b="1" sz="1800">
              <a:solidFill>
                <a:srgbClr val="FFFFFF"/>
              </a:solidFill>
            </a:endParaRPr>
          </a:p>
        </p:txBody>
      </p:sp>
      <p:cxnSp>
        <p:nvCxnSpPr>
          <p:cNvPr id="768" name="Google Shape;768;g123b344d457_0_23"/>
          <p:cNvCxnSpPr/>
          <p:nvPr/>
        </p:nvCxnSpPr>
        <p:spPr>
          <a:xfrm>
            <a:off x="3384256" y="6081972"/>
            <a:ext cx="7195200" cy="0"/>
          </a:xfrm>
          <a:prstGeom prst="straightConnector1">
            <a:avLst/>
          </a:prstGeom>
          <a:noFill/>
          <a:ln cap="flat" cmpd="sng" w="9525">
            <a:solidFill>
              <a:srgbClr val="FFFFFF"/>
            </a:solidFill>
            <a:prstDash val="solid"/>
            <a:round/>
            <a:headEnd len="med" w="med" type="none"/>
            <a:tailEnd len="med" w="med" type="none"/>
          </a:ln>
        </p:spPr>
      </p:cxnSp>
      <p:sp>
        <p:nvSpPr>
          <p:cNvPr id="769" name="Google Shape;769;g123b344d457_0_23"/>
          <p:cNvSpPr txBox="1"/>
          <p:nvPr/>
        </p:nvSpPr>
        <p:spPr>
          <a:xfrm>
            <a:off x="3088300" y="6135675"/>
            <a:ext cx="7142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rgbClr val="FFFFFF"/>
                </a:solidFill>
              </a:rPr>
              <a:t>https://www.westga.edu/summer-camps/</a:t>
            </a:r>
            <a:endParaRPr sz="16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123b344d457_0_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76" name="Google Shape;776;g123b344d457_0_16"/>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123c18dd6f6_1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83" name="Google Shape;783;g123c18dd6f6_10_2"/>
          <p:cNvPicPr preferRelativeResize="0"/>
          <p:nvPr/>
        </p:nvPicPr>
        <p:blipFill>
          <a:blip r:embed="rId3">
            <a:alphaModFix/>
          </a:blip>
          <a:stretch>
            <a:fillRect/>
          </a:stretch>
        </p:blipFill>
        <p:spPr>
          <a:xfrm>
            <a:off x="0" y="0"/>
            <a:ext cx="12192000" cy="6857999"/>
          </a:xfrm>
          <a:prstGeom prst="rect">
            <a:avLst/>
          </a:prstGeom>
          <a:noFill/>
          <a:ln>
            <a:noFill/>
          </a:ln>
        </p:spPr>
      </p:pic>
      <p:pic>
        <p:nvPicPr>
          <p:cNvPr id="784" name="Google Shape;784;g123c18dd6f6_10_2"/>
          <p:cNvPicPr preferRelativeResize="0"/>
          <p:nvPr/>
        </p:nvPicPr>
        <p:blipFill>
          <a:blip r:embed="rId4">
            <a:alphaModFix/>
          </a:blip>
          <a:stretch>
            <a:fillRect/>
          </a:stretch>
        </p:blipFill>
        <p:spPr>
          <a:xfrm>
            <a:off x="122633" y="5467999"/>
            <a:ext cx="3292237" cy="1295667"/>
          </a:xfrm>
          <a:prstGeom prst="rect">
            <a:avLst/>
          </a:prstGeom>
          <a:noFill/>
          <a:ln>
            <a:noFill/>
          </a:ln>
        </p:spPr>
      </p:pic>
      <p:pic>
        <p:nvPicPr>
          <p:cNvPr id="785" name="Google Shape;785;g123c18dd6f6_10_2"/>
          <p:cNvPicPr preferRelativeResize="0"/>
          <p:nvPr/>
        </p:nvPicPr>
        <p:blipFill>
          <a:blip r:embed="rId4">
            <a:alphaModFix/>
          </a:blip>
          <a:stretch>
            <a:fillRect/>
          </a:stretch>
        </p:blipFill>
        <p:spPr>
          <a:xfrm>
            <a:off x="8899765" y="5467999"/>
            <a:ext cx="3292237" cy="129566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g123b344d457_0_0"/>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123b344d457_0_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793" name="Google Shape;793;g123b344d457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794" name="Google Shape;794;g123b344d457_0_0"/>
          <p:cNvPicPr preferRelativeResize="0"/>
          <p:nvPr/>
        </p:nvPicPr>
        <p:blipFill>
          <a:blip r:embed="rId3">
            <a:alphaModFix/>
          </a:blip>
          <a:stretch>
            <a:fillRect/>
          </a:stretch>
        </p:blipFill>
        <p:spPr>
          <a:xfrm>
            <a:off x="88343" y="-33275"/>
            <a:ext cx="12015315" cy="685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g123b344d457_0_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123b344d457_0_8"/>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sp>
        <p:nvSpPr>
          <p:cNvPr id="802" name="Google Shape;802;g123b344d457_0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803" name="Google Shape;803;g123b344d457_0_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1f165574d8_0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52" name="Google Shape;152;g11f165574d8_0_21"/>
          <p:cNvPicPr preferRelativeResize="0"/>
          <p:nvPr/>
        </p:nvPicPr>
        <p:blipFill rotWithShape="1">
          <a:blip r:embed="rId3">
            <a:alphaModFix/>
          </a:blip>
          <a:srcRect b="0" l="0" r="0" t="0"/>
          <a:stretch/>
        </p:blipFill>
        <p:spPr>
          <a:xfrm>
            <a:off x="0" y="1"/>
            <a:ext cx="6099047" cy="1261199"/>
          </a:xfrm>
          <a:prstGeom prst="rect">
            <a:avLst/>
          </a:prstGeom>
          <a:noFill/>
          <a:ln>
            <a:noFill/>
          </a:ln>
        </p:spPr>
      </p:pic>
      <p:pic>
        <p:nvPicPr>
          <p:cNvPr id="153" name="Google Shape;153;g11f165574d8_0_21"/>
          <p:cNvPicPr preferRelativeResize="0"/>
          <p:nvPr/>
        </p:nvPicPr>
        <p:blipFill rotWithShape="1">
          <a:blip r:embed="rId3">
            <a:alphaModFix/>
          </a:blip>
          <a:srcRect b="0" l="0" r="0" t="0"/>
          <a:stretch/>
        </p:blipFill>
        <p:spPr>
          <a:xfrm flipH="1">
            <a:off x="6099050" y="1"/>
            <a:ext cx="6099047" cy="1261199"/>
          </a:xfrm>
          <a:prstGeom prst="rect">
            <a:avLst/>
          </a:prstGeom>
          <a:noFill/>
          <a:ln>
            <a:noFill/>
          </a:ln>
        </p:spPr>
      </p:pic>
      <p:pic>
        <p:nvPicPr>
          <p:cNvPr id="154" name="Google Shape;154;g11f165574d8_0_21"/>
          <p:cNvPicPr preferRelativeResize="0"/>
          <p:nvPr/>
        </p:nvPicPr>
        <p:blipFill>
          <a:blip r:embed="rId4">
            <a:alphaModFix/>
          </a:blip>
          <a:stretch>
            <a:fillRect/>
          </a:stretch>
        </p:blipFill>
        <p:spPr>
          <a:xfrm>
            <a:off x="2955650" y="2068650"/>
            <a:ext cx="6258850" cy="38613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DCE8"/>
        </a:solidFill>
      </p:bgPr>
    </p:bg>
    <p:spTree>
      <p:nvGrpSpPr>
        <p:cNvPr id="808" name="Shape 808"/>
        <p:cNvGrpSpPr/>
        <p:nvPr/>
      </p:nvGrpSpPr>
      <p:grpSpPr>
        <a:xfrm>
          <a:off x="0" y="0"/>
          <a:ext cx="0" cy="0"/>
          <a:chOff x="0" y="0"/>
          <a:chExt cx="0" cy="0"/>
        </a:xfrm>
      </p:grpSpPr>
      <p:sp>
        <p:nvSpPr>
          <p:cNvPr id="809" name="Google Shape;809;g123f6955889_0_58"/>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b="1" lang="en-US" sz="4400"/>
              <a:t>Awards</a:t>
            </a:r>
            <a:r>
              <a:rPr lang="en-US" sz="4400"/>
              <a:t> (Youth and Adult)</a:t>
            </a:r>
            <a:endParaRPr sz="4400"/>
          </a:p>
          <a:p>
            <a:pPr indent="0" lvl="0" marL="0" rtl="0" algn="l">
              <a:spcBef>
                <a:spcPts val="1000"/>
              </a:spcBef>
              <a:spcAft>
                <a:spcPts val="0"/>
              </a:spcAft>
              <a:buNone/>
            </a:pPr>
            <a:r>
              <a:t/>
            </a:r>
            <a:endParaRPr sz="4400"/>
          </a:p>
        </p:txBody>
      </p:sp>
      <p:sp>
        <p:nvSpPr>
          <p:cNvPr id="810" name="Google Shape;810;g123f6955889_0_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g123f6955889_0_49"/>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817" name="Google Shape;817;g123f6955889_0_49"/>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818" name="Google Shape;818;g123f6955889_0_4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819" name="Google Shape;819;g123f6955889_0_49"/>
          <p:cNvSpPr txBox="1"/>
          <p:nvPr>
            <p:ph type="title"/>
          </p:nvPr>
        </p:nvSpPr>
        <p:spPr>
          <a:xfrm>
            <a:off x="1137750" y="1074850"/>
            <a:ext cx="3064500" cy="1261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lang="en-US"/>
              <a:t>Awards</a:t>
            </a:r>
            <a:endParaRPr b="1" i="0" sz="4400" u="none" cap="none" strike="noStrike">
              <a:solidFill>
                <a:schemeClr val="dk1"/>
              </a:solidFill>
              <a:latin typeface="Calibri"/>
              <a:ea typeface="Calibri"/>
              <a:cs typeface="Calibri"/>
              <a:sym typeface="Calibri"/>
            </a:endParaRPr>
          </a:p>
        </p:txBody>
      </p:sp>
      <p:sp>
        <p:nvSpPr>
          <p:cNvPr id="820" name="Google Shape;820;g123f6955889_0_49"/>
          <p:cNvSpPr txBox="1"/>
          <p:nvPr/>
        </p:nvSpPr>
        <p:spPr>
          <a:xfrm>
            <a:off x="1323150" y="2078675"/>
            <a:ext cx="9893700" cy="3460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Youth</a:t>
            </a:r>
            <a:endParaRPr b="1"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Computing Excellence</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Creativity</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Highest Impact</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3200"/>
              <a:buFont typeface="Arial"/>
              <a:buNone/>
            </a:pPr>
            <a:r>
              <a:rPr b="1" i="0" lang="en-US" sz="3200" u="none" cap="none" strike="noStrike">
                <a:solidFill>
                  <a:schemeClr val="dk1"/>
                </a:solidFill>
                <a:latin typeface="Calibri"/>
                <a:ea typeface="Calibri"/>
                <a:cs typeface="Calibri"/>
                <a:sym typeface="Calibri"/>
              </a:rPr>
              <a:t>Advanced</a:t>
            </a:r>
            <a:endParaRPr b="1"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Customer Choice</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Technical Award </a:t>
            </a:r>
            <a:endParaRPr b="0" i="0" sz="3200" u="none" cap="none" strike="noStrike">
              <a:solidFill>
                <a:schemeClr val="dk1"/>
              </a:solidFill>
              <a:latin typeface="Calibri"/>
              <a:ea typeface="Calibri"/>
              <a:cs typeface="Calibri"/>
              <a:sym typeface="Calibri"/>
            </a:endParaRPr>
          </a:p>
          <a:p>
            <a:pPr indent="0" lvl="0" marL="457200" marR="0" rtl="0" algn="l">
              <a:lnSpc>
                <a:spcPct val="90000"/>
              </a:lnSpc>
              <a:spcBef>
                <a:spcPts val="1000"/>
              </a:spcBef>
              <a:spcAft>
                <a:spcPts val="0"/>
              </a:spcAft>
              <a:buClr>
                <a:srgbClr val="000000"/>
              </a:buClr>
              <a:buSzPts val="3200"/>
              <a:buFont typeface="Arial"/>
              <a:buNone/>
            </a:pPr>
            <a:r>
              <a:t/>
            </a:r>
            <a:endParaRPr b="1" i="0" sz="3200" u="none" cap="none" strike="noStrike">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4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827" name="Google Shape;827;p45"/>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828" name="Google Shape;828;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sp>
        <p:nvSpPr>
          <p:cNvPr id="829" name="Google Shape;829;p45"/>
          <p:cNvSpPr txBox="1"/>
          <p:nvPr>
            <p:ph type="title"/>
          </p:nvPr>
        </p:nvSpPr>
        <p:spPr>
          <a:xfrm>
            <a:off x="1262200" y="1298300"/>
            <a:ext cx="9797100" cy="4762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1400"/>
              <a:buFont typeface="Calibri"/>
              <a:buNone/>
            </a:pPr>
            <a:r>
              <a:rPr b="1" lang="en-US"/>
              <a:t>Thank you!</a:t>
            </a:r>
            <a:endParaRPr b="1"/>
          </a:p>
          <a:p>
            <a:pPr indent="0" lvl="0" marL="0" rtl="0" algn="ctr">
              <a:lnSpc>
                <a:spcPct val="90000"/>
              </a:lnSpc>
              <a:spcBef>
                <a:spcPts val="0"/>
              </a:spcBef>
              <a:spcAft>
                <a:spcPts val="0"/>
              </a:spcAft>
              <a:buClr>
                <a:schemeClr val="dk1"/>
              </a:buClr>
              <a:buSzPts val="1400"/>
              <a:buFont typeface="Calibri"/>
              <a:buNone/>
            </a:pPr>
            <a:r>
              <a:t/>
            </a:r>
            <a:endParaRPr b="1" sz="3000"/>
          </a:p>
          <a:p>
            <a:pPr indent="0" lvl="0" marL="0" rtl="0" algn="ctr">
              <a:lnSpc>
                <a:spcPct val="90000"/>
              </a:lnSpc>
              <a:spcBef>
                <a:spcPts val="0"/>
              </a:spcBef>
              <a:spcAft>
                <a:spcPts val="0"/>
              </a:spcAft>
              <a:buClr>
                <a:schemeClr val="dk1"/>
              </a:buClr>
              <a:buSzPts val="1400"/>
              <a:buFont typeface="Calibri"/>
              <a:buNone/>
            </a:pPr>
            <a:r>
              <a:rPr lang="en-US" sz="4000"/>
              <a:t>All winning teams will be featured on our website at </a:t>
            </a:r>
            <a:r>
              <a:rPr i="1" lang="en-US" sz="4000"/>
              <a:t>westga.edu/education/hackathon/</a:t>
            </a:r>
            <a:endParaRPr i="1" sz="4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5959"/>
        </a:solidFill>
      </p:bgPr>
    </p:bg>
    <p:spTree>
      <p:nvGrpSpPr>
        <p:cNvPr id="834" name="Shape 834"/>
        <p:cNvGrpSpPr/>
        <p:nvPr/>
      </p:nvGrpSpPr>
      <p:grpSpPr>
        <a:xfrm>
          <a:off x="0" y="0"/>
          <a:ext cx="0" cy="0"/>
          <a:chOff x="0" y="0"/>
          <a:chExt cx="0" cy="0"/>
        </a:xfrm>
      </p:grpSpPr>
      <p:sp>
        <p:nvSpPr>
          <p:cNvPr id="835" name="Google Shape;835;g123f6955889_0_28"/>
          <p:cNvSpPr txBox="1"/>
          <p:nvPr>
            <p:ph type="title"/>
          </p:nvPr>
        </p:nvSpPr>
        <p:spPr>
          <a:xfrm>
            <a:off x="838200" y="365125"/>
            <a:ext cx="10515600" cy="132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5800"/>
          </a:p>
        </p:txBody>
      </p:sp>
      <p:sp>
        <p:nvSpPr>
          <p:cNvPr id="836" name="Google Shape;836;g123f6955889_0_28"/>
          <p:cNvSpPr txBox="1"/>
          <p:nvPr>
            <p:ph idx="1" type="body"/>
          </p:nvPr>
        </p:nvSpPr>
        <p:spPr>
          <a:xfrm>
            <a:off x="838200" y="1452475"/>
            <a:ext cx="10515600" cy="4351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3300">
                <a:solidFill>
                  <a:srgbClr val="FFFFFF"/>
                </a:solidFill>
              </a:rPr>
              <a:t>This concludes the slides presented with Participant Presentations and Awards. </a:t>
            </a:r>
            <a:endParaRPr sz="3300">
              <a:solidFill>
                <a:srgbClr val="FFFFFF"/>
              </a:solidFill>
            </a:endParaRPr>
          </a:p>
        </p:txBody>
      </p:sp>
      <p:sp>
        <p:nvSpPr>
          <p:cNvPr id="837" name="Google Shape;837;g123f6955889_0_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23abf6cfe0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61" name="Google Shape;161;g123abf6cfe0_0_9"/>
          <p:cNvPicPr preferRelativeResize="0"/>
          <p:nvPr/>
        </p:nvPicPr>
        <p:blipFill rotWithShape="1">
          <a:blip r:embed="rId3">
            <a:alphaModFix/>
          </a:blip>
          <a:srcRect b="0" l="0" r="0" t="0"/>
          <a:stretch/>
        </p:blipFill>
        <p:spPr>
          <a:xfrm>
            <a:off x="0" y="1"/>
            <a:ext cx="6099047" cy="1261199"/>
          </a:xfrm>
          <a:prstGeom prst="rect">
            <a:avLst/>
          </a:prstGeom>
          <a:noFill/>
          <a:ln>
            <a:noFill/>
          </a:ln>
        </p:spPr>
      </p:pic>
      <p:pic>
        <p:nvPicPr>
          <p:cNvPr id="162" name="Google Shape;162;g123abf6cfe0_0_9"/>
          <p:cNvPicPr preferRelativeResize="0"/>
          <p:nvPr/>
        </p:nvPicPr>
        <p:blipFill rotWithShape="1">
          <a:blip r:embed="rId3">
            <a:alphaModFix/>
          </a:blip>
          <a:srcRect b="0" l="0" r="0" t="0"/>
          <a:stretch/>
        </p:blipFill>
        <p:spPr>
          <a:xfrm flipH="1">
            <a:off x="6099050" y="1"/>
            <a:ext cx="6099047" cy="1261199"/>
          </a:xfrm>
          <a:prstGeom prst="rect">
            <a:avLst/>
          </a:prstGeom>
          <a:noFill/>
          <a:ln>
            <a:noFill/>
          </a:ln>
        </p:spPr>
      </p:pic>
      <p:pic>
        <p:nvPicPr>
          <p:cNvPr id="163" name="Google Shape;163;g123abf6cfe0_0_9"/>
          <p:cNvPicPr preferRelativeResize="0"/>
          <p:nvPr/>
        </p:nvPicPr>
        <p:blipFill>
          <a:blip r:embed="rId4">
            <a:alphaModFix/>
          </a:blip>
          <a:stretch>
            <a:fillRect/>
          </a:stretch>
        </p:blipFill>
        <p:spPr>
          <a:xfrm>
            <a:off x="2238375" y="2425225"/>
            <a:ext cx="7715250" cy="167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5"/>
          <p:cNvSpPr txBox="1"/>
          <p:nvPr>
            <p:ph type="title"/>
          </p:nvPr>
        </p:nvSpPr>
        <p:spPr>
          <a:xfrm>
            <a:off x="860600" y="1115700"/>
            <a:ext cx="5438400" cy="1170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Calibri"/>
              <a:buNone/>
            </a:pPr>
            <a:r>
              <a:rPr b="1" i="0" lang="en-US" sz="4400" u="none" cap="none" strike="noStrike">
                <a:solidFill>
                  <a:schemeClr val="dk1"/>
                </a:solidFill>
                <a:latin typeface="Calibri"/>
                <a:ea typeface="Calibri"/>
                <a:cs typeface="Calibri"/>
                <a:sym typeface="Calibri"/>
              </a:rPr>
              <a:t>Schedule</a:t>
            </a:r>
            <a:endParaRPr b="1" i="0" sz="4400" u="none" cap="none" strike="noStrike">
              <a:solidFill>
                <a:schemeClr val="dk1"/>
              </a:solidFill>
              <a:latin typeface="Calibri"/>
              <a:ea typeface="Calibri"/>
              <a:cs typeface="Calibri"/>
              <a:sym typeface="Calibri"/>
            </a:endParaRPr>
          </a:p>
        </p:txBody>
      </p:sp>
      <p:pic>
        <p:nvPicPr>
          <p:cNvPr id="170" name="Google Shape;170;p5"/>
          <p:cNvPicPr preferRelativeResize="0"/>
          <p:nvPr>
            <p:ph idx="1" type="body"/>
          </p:nvPr>
        </p:nvPicPr>
        <p:blipFill rotWithShape="1">
          <a:blip r:embed="rId3">
            <a:alphaModFix/>
          </a:blip>
          <a:srcRect b="0" l="0" r="0" t="0"/>
          <a:stretch/>
        </p:blipFill>
        <p:spPr>
          <a:xfrm>
            <a:off x="0" y="1"/>
            <a:ext cx="6099000" cy="1261200"/>
          </a:xfrm>
          <a:prstGeom prst="rect">
            <a:avLst/>
          </a:prstGeom>
          <a:noFill/>
          <a:ln>
            <a:noFill/>
          </a:ln>
        </p:spPr>
      </p:pic>
      <p:pic>
        <p:nvPicPr>
          <p:cNvPr id="171" name="Google Shape;171;p5"/>
          <p:cNvPicPr preferRelativeResize="0"/>
          <p:nvPr/>
        </p:nvPicPr>
        <p:blipFill rotWithShape="1">
          <a:blip r:embed="rId4">
            <a:alphaModFix/>
          </a:blip>
          <a:srcRect b="0" l="0" r="0" t="0"/>
          <a:stretch/>
        </p:blipFill>
        <p:spPr>
          <a:xfrm>
            <a:off x="6099048" y="1392"/>
            <a:ext cx="6099000" cy="1261200"/>
          </a:xfrm>
          <a:prstGeom prst="rect">
            <a:avLst/>
          </a:prstGeom>
          <a:noFill/>
          <a:ln>
            <a:noFill/>
          </a:ln>
        </p:spPr>
      </p:pic>
      <p:sp>
        <p:nvSpPr>
          <p:cNvPr id="172" name="Google Shape;172;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r>
              <a:rPr lang="en-US"/>
              <a:t> </a:t>
            </a:r>
            <a:fld id="{00000000-1234-1234-1234-123412341234}" type="slidenum">
              <a:rPr lang="en-US"/>
              <a:t>‹#›</a:t>
            </a:fld>
            <a:endParaRPr/>
          </a:p>
        </p:txBody>
      </p:sp>
      <p:graphicFrame>
        <p:nvGraphicFramePr>
          <p:cNvPr id="173" name="Google Shape;173;p5"/>
          <p:cNvGraphicFramePr/>
          <p:nvPr/>
        </p:nvGraphicFramePr>
        <p:xfrm>
          <a:off x="952500" y="2039450"/>
          <a:ext cx="3000000" cy="3000000"/>
        </p:xfrm>
        <a:graphic>
          <a:graphicData uri="http://schemas.openxmlformats.org/drawingml/2006/table">
            <a:tbl>
              <a:tblPr>
                <a:noFill/>
                <a:tableStyleId>{14EE57C3-56F8-4E64-854D-21B086C45A64}</a:tableStyleId>
              </a:tblPr>
              <a:tblGrid>
                <a:gridCol w="2476525"/>
                <a:gridCol w="4672850"/>
                <a:gridCol w="3137625"/>
              </a:tblGrid>
              <a:tr h="664400">
                <a:tc>
                  <a:txBody>
                    <a:bodyPr/>
                    <a:lstStyle/>
                    <a:p>
                      <a:pPr indent="0" lvl="0" marL="0" marR="0" rtl="0" algn="l">
                        <a:lnSpc>
                          <a:spcPct val="100000"/>
                        </a:lnSpc>
                        <a:spcBef>
                          <a:spcPts val="0"/>
                        </a:spcBef>
                        <a:spcAft>
                          <a:spcPts val="0"/>
                        </a:spcAft>
                        <a:buClr>
                          <a:schemeClr val="dk1"/>
                        </a:buClr>
                        <a:buSzPts val="2700"/>
                        <a:buFont typeface="Arial"/>
                        <a:buNone/>
                      </a:pPr>
                      <a:r>
                        <a:rPr lang="en-US" sz="2700" u="none" cap="none" strike="noStrike">
                          <a:solidFill>
                            <a:schemeClr val="dk1"/>
                          </a:solidFill>
                          <a:latin typeface="Calibri"/>
                          <a:ea typeface="Calibri"/>
                          <a:cs typeface="Calibri"/>
                          <a:sym typeface="Calibri"/>
                        </a:rPr>
                        <a:t>9:</a:t>
                      </a:r>
                      <a:r>
                        <a:rPr lang="en-US" sz="2700">
                          <a:solidFill>
                            <a:schemeClr val="dk1"/>
                          </a:solidFill>
                          <a:latin typeface="Calibri"/>
                          <a:ea typeface="Calibri"/>
                          <a:cs typeface="Calibri"/>
                          <a:sym typeface="Calibri"/>
                        </a:rPr>
                        <a:t>5</a:t>
                      </a:r>
                      <a:r>
                        <a:rPr lang="en-US" sz="2700" u="none" cap="none" strike="noStrike">
                          <a:solidFill>
                            <a:schemeClr val="dk1"/>
                          </a:solidFill>
                          <a:latin typeface="Calibri"/>
                          <a:ea typeface="Calibri"/>
                          <a:cs typeface="Calibri"/>
                          <a:sym typeface="Calibri"/>
                        </a:rPr>
                        <a:t>0 - 10:30am</a:t>
                      </a:r>
                      <a:endParaRPr sz="2700" u="none" cap="none" strike="noStrike">
                        <a:latin typeface="Calibri"/>
                        <a:ea typeface="Calibri"/>
                        <a:cs typeface="Calibri"/>
                        <a:sym typeface="Calibri"/>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Opening talks, team forming</a:t>
                      </a:r>
                      <a:endParaRPr sz="2700" u="none" cap="none" strike="noStrike">
                        <a:latin typeface="Calibri"/>
                        <a:ea typeface="Calibri"/>
                        <a:cs typeface="Calibri"/>
                        <a:sym typeface="Calibri"/>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Here in Room 101</a:t>
                      </a:r>
                      <a:endParaRPr sz="2700" u="none" cap="none" strike="noStrike">
                        <a:latin typeface="Calibri"/>
                        <a:ea typeface="Calibri"/>
                        <a:cs typeface="Calibri"/>
                        <a:sym typeface="Calibri"/>
                      </a:endParaRPr>
                    </a:p>
                  </a:txBody>
                  <a:tcPr marT="91425" marB="91425" marR="91425" marL="91425">
                    <a:solidFill>
                      <a:srgbClr val="F3F3F3"/>
                    </a:solidFill>
                  </a:tcPr>
                </a:tc>
              </a:tr>
              <a:tr h="664400">
                <a:tc>
                  <a:txBody>
                    <a:bodyPr/>
                    <a:lstStyle/>
                    <a:p>
                      <a:pPr indent="0" lvl="0" marL="0" marR="0" rtl="0" algn="l">
                        <a:lnSpc>
                          <a:spcPct val="100000"/>
                        </a:lnSpc>
                        <a:spcBef>
                          <a:spcPts val="0"/>
                        </a:spcBef>
                        <a:spcAft>
                          <a:spcPts val="0"/>
                        </a:spcAft>
                        <a:buClr>
                          <a:schemeClr val="dk1"/>
                        </a:buClr>
                        <a:buSzPts val="2700"/>
                        <a:buFont typeface="Arial"/>
                        <a:buNone/>
                      </a:pPr>
                      <a:r>
                        <a:rPr lang="en-US" sz="2700" u="none" cap="none" strike="noStrike">
                          <a:solidFill>
                            <a:schemeClr val="dk1"/>
                          </a:solidFill>
                          <a:latin typeface="Calibri"/>
                          <a:ea typeface="Calibri"/>
                          <a:cs typeface="Calibri"/>
                          <a:sym typeface="Calibri"/>
                        </a:rPr>
                        <a:t>10:30am+</a:t>
                      </a:r>
                      <a:endParaRPr sz="2700" u="none" cap="none" strike="noStrike">
                        <a:latin typeface="Calibri"/>
                        <a:ea typeface="Calibri"/>
                        <a:cs typeface="Calibri"/>
                        <a:sym typeface="Calibri"/>
                      </a:endParaRPr>
                    </a:p>
                  </a:txBody>
                  <a:tcPr marT="91425" marB="91425" marR="91425" marL="91425">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Code start</a:t>
                      </a:r>
                      <a:endParaRPr sz="2700" u="none" cap="none" strike="noStrike">
                        <a:latin typeface="Calibri"/>
                        <a:ea typeface="Calibri"/>
                        <a:cs typeface="Calibri"/>
                        <a:sym typeface="Calibri"/>
                      </a:endParaRPr>
                    </a:p>
                  </a:txBody>
                  <a:tcPr marT="91425" marB="91425" marR="91425" marL="91425">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TEAL Room Downstairs</a:t>
                      </a:r>
                      <a:endParaRPr sz="2700" u="none" cap="none" strike="noStrike">
                        <a:latin typeface="Calibri"/>
                        <a:ea typeface="Calibri"/>
                        <a:cs typeface="Calibri"/>
                        <a:sym typeface="Calibri"/>
                      </a:endParaRPr>
                    </a:p>
                  </a:txBody>
                  <a:tcPr marT="91425" marB="91425" marR="91425" marL="91425">
                    <a:solidFill>
                      <a:srgbClr val="CFE2F3">
                        <a:alpha val="57254"/>
                      </a:srgbClr>
                    </a:solidFill>
                  </a:tcPr>
                </a:tc>
              </a:tr>
              <a:tr h="664400">
                <a:tc>
                  <a:txBody>
                    <a:bodyPr/>
                    <a:lstStyle/>
                    <a:p>
                      <a:pPr indent="0" lvl="0" marL="0" marR="0" rtl="0" algn="l">
                        <a:lnSpc>
                          <a:spcPct val="100000"/>
                        </a:lnSpc>
                        <a:spcBef>
                          <a:spcPts val="0"/>
                        </a:spcBef>
                        <a:spcAft>
                          <a:spcPts val="0"/>
                        </a:spcAft>
                        <a:buClr>
                          <a:schemeClr val="dk1"/>
                        </a:buClr>
                        <a:buSzPts val="2700"/>
                        <a:buFont typeface="Arial"/>
                        <a:buNone/>
                      </a:pPr>
                      <a:r>
                        <a:rPr lang="en-US" sz="2700" u="none" cap="none" strike="noStrike">
                          <a:solidFill>
                            <a:schemeClr val="dk1"/>
                          </a:solidFill>
                          <a:latin typeface="Calibri"/>
                          <a:ea typeface="Calibri"/>
                          <a:cs typeface="Calibri"/>
                          <a:sym typeface="Calibri"/>
                        </a:rPr>
                        <a:t>12:30pm</a:t>
                      </a:r>
                      <a:endParaRPr sz="27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Lunch</a:t>
                      </a:r>
                      <a:endParaRPr sz="27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Lobby</a:t>
                      </a:r>
                      <a:r>
                        <a:rPr lang="en-US" sz="2700">
                          <a:latin typeface="Calibri"/>
                          <a:ea typeface="Calibri"/>
                          <a:cs typeface="Calibri"/>
                          <a:sym typeface="Calibri"/>
                        </a:rPr>
                        <a:t> Upstairs</a:t>
                      </a:r>
                      <a:endParaRPr sz="27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solidFill>
                      <a:srgbClr val="EFEFEF"/>
                    </a:solidFill>
                  </a:tcPr>
                </a:tc>
              </a:tr>
              <a:tr h="66440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solidFill>
                            <a:schemeClr val="dk1"/>
                          </a:solidFill>
                          <a:latin typeface="Calibri"/>
                          <a:ea typeface="Calibri"/>
                          <a:cs typeface="Calibri"/>
                          <a:sym typeface="Calibri"/>
                        </a:rPr>
                        <a:t>3:15pm</a:t>
                      </a:r>
                      <a:endParaRPr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Code Stop </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TEAL Room</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r>
              <a:tr h="664400">
                <a:tc>
                  <a:txBody>
                    <a:bodyPr/>
                    <a:lstStyle/>
                    <a:p>
                      <a:pPr indent="0" lvl="0" marL="0" marR="0" rtl="0" algn="l">
                        <a:lnSpc>
                          <a:spcPct val="100000"/>
                        </a:lnSpc>
                        <a:spcBef>
                          <a:spcPts val="0"/>
                        </a:spcBef>
                        <a:spcAft>
                          <a:spcPts val="0"/>
                        </a:spcAft>
                        <a:buClr>
                          <a:schemeClr val="dk1"/>
                        </a:buClr>
                        <a:buSzPts val="2700"/>
                        <a:buFont typeface="Arial"/>
                        <a:buNone/>
                      </a:pPr>
                      <a:r>
                        <a:rPr lang="en-US" sz="2700" u="none" cap="none" strike="noStrike">
                          <a:solidFill>
                            <a:schemeClr val="dk1"/>
                          </a:solidFill>
                          <a:latin typeface="Calibri"/>
                          <a:ea typeface="Calibri"/>
                          <a:cs typeface="Calibri"/>
                          <a:sym typeface="Calibri"/>
                        </a:rPr>
                        <a:t>3:30 - 4:15pm</a:t>
                      </a:r>
                      <a:endParaRPr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a:latin typeface="Calibri"/>
                          <a:ea typeface="Calibri"/>
                          <a:cs typeface="Calibri"/>
                          <a:sym typeface="Calibri"/>
                        </a:rPr>
                        <a:t>Youth </a:t>
                      </a:r>
                      <a:r>
                        <a:rPr lang="en-US" sz="2700" u="none" cap="none" strike="noStrike">
                          <a:latin typeface="Calibri"/>
                          <a:ea typeface="Calibri"/>
                          <a:cs typeface="Calibri"/>
                          <a:sym typeface="Calibri"/>
                        </a:rPr>
                        <a:t>Presentations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Room 125 Upstairs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664400">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solidFill>
                            <a:schemeClr val="dk1"/>
                          </a:solidFill>
                          <a:latin typeface="Calibri"/>
                          <a:ea typeface="Calibri"/>
                          <a:cs typeface="Calibri"/>
                          <a:sym typeface="Calibri"/>
                        </a:rPr>
                        <a:t>5:00 - 5:30pm</a:t>
                      </a:r>
                      <a:endParaRPr sz="2700" u="none" cap="none" strike="noStrike">
                        <a:solidFill>
                          <a:schemeClr val="dk1"/>
                        </a:solidFill>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US" sz="2700" u="none" cap="none" strike="noStrike">
                          <a:latin typeface="Calibri"/>
                          <a:ea typeface="Calibri"/>
                          <a:cs typeface="Calibri"/>
                          <a:sym typeface="Calibri"/>
                        </a:rPr>
                        <a:t>Awards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2700" u="none" cap="none" strike="noStrike">
                          <a:solidFill>
                            <a:schemeClr val="dk1"/>
                          </a:solidFill>
                          <a:latin typeface="Calibri"/>
                          <a:ea typeface="Calibri"/>
                          <a:cs typeface="Calibri"/>
                          <a:sym typeface="Calibri"/>
                        </a:rPr>
                        <a:t>Room 125 Upstairs</a:t>
                      </a:r>
                      <a:endParaRPr sz="27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alpha val="57254"/>
                      </a:srgbClr>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